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8"/>
  </p:notesMasterIdLst>
  <p:sldIdLst>
    <p:sldId id="289" r:id="rId2"/>
    <p:sldId id="273" r:id="rId3"/>
    <p:sldId id="290" r:id="rId4"/>
    <p:sldId id="276" r:id="rId5"/>
    <p:sldId id="281" r:id="rId6"/>
    <p:sldId id="279" r:id="rId7"/>
    <p:sldId id="280" r:id="rId8"/>
    <p:sldId id="282" r:id="rId9"/>
    <p:sldId id="283" r:id="rId10"/>
    <p:sldId id="285" r:id="rId11"/>
    <p:sldId id="284" r:id="rId12"/>
    <p:sldId id="292" r:id="rId13"/>
    <p:sldId id="291" r:id="rId14"/>
    <p:sldId id="274" r:id="rId15"/>
    <p:sldId id="287" r:id="rId16"/>
    <p:sldId id="288" r:id="rId17"/>
  </p:sldIdLst>
  <p:sldSz cx="14630400" cy="8229600"/>
  <p:notesSz cx="8229600" cy="14630400"/>
  <p:embeddedFontLst>
    <p:embeddedFont>
      <p:font typeface="Heebo" pitchFamily="2" charset="-79"/>
      <p:regular r:id="rId19"/>
      <p:bold r:id="rId20"/>
    </p:embeddedFont>
    <p:embeddedFont>
      <p:font typeface="Heebo Light" pitchFamily="2" charset="-79"/>
      <p:regular r:id="rId21"/>
    </p:embeddedFont>
    <p:embeddedFont>
      <p:font typeface="Montserrat" pitchFamily="2" charset="0"/>
      <p:regular r:id="rId22"/>
      <p:bold r:id="rId23"/>
      <p:italic r:id="rId24"/>
      <p:boldItalic r:id="rId25"/>
    </p:embeddedFont>
    <p:embeddedFont>
      <p:font typeface="Prompt Medium" panose="00000600000000000000" pitchFamily="2" charset="-34"/>
      <p:regular r:id="rId26"/>
      <p:italic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CC"/>
    <a:srgbClr val="02093C"/>
    <a:srgbClr val="0010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BDDCDA1-0195-456F-83AF-32597A2861B4}" v="29" dt="2025-05-07T21:23:58.18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45" d="100"/>
          <a:sy n="45" d="100"/>
        </p:scale>
        <p:origin x="1132" y="1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86738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55AEA9-5815-0B14-BC71-D5E4D1D553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63FAB8B-523F-E30C-3825-AC4E19CD33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D40DCF0-1BB2-4DCA-EB98-56C8200A2E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84261A-D5A1-8436-A271-62B0CDE3BED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7965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8DE331-1186-A4D5-1E11-21A5843BD9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E18396A-51D4-69F6-7F19-D37E495D3DB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F261D75-F4FB-CF0D-46EB-51547EF42F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2B0E4A-023A-84FA-B289-0DB1230DAA2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408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731557-7B7C-F864-FA75-E22E808F9C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8912D99-9001-8AEA-8FF6-A891A19407A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EC2AD57-831D-4F43-DE9F-4C8A75ABF1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D55CBC-DDFA-E0C8-E527-50C952C692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9336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A46E27-09D9-DBA2-188D-8C8A75B4A9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3DAC027-0919-FDB7-371E-64504C25556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5BD2B6E-B257-50DE-211E-37F0EDB504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07B52B-D273-B098-E3DB-BA60ACEE047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4645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00D6EF-51C4-EFE6-CE7D-AD124BE803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D19229A-7405-E4A7-0254-10DE867ACC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FEDB2D1-DC78-3532-FDCE-8FF347E9EA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A0D9B0-8737-0652-EBDD-EBB6C57F832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0164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CBFF9B-8A29-709A-37AC-1E6A39F279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B60A754-28E7-B233-4F7A-BBC59BB3B5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449F74D-9B23-A578-8C73-26D6ADBE3E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BEC78A-5701-5865-D7C2-412F34FD837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2031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008754-B060-96B6-E2AA-C45E21CB5F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13BB508-FB2B-A14A-C3A6-3A20491F02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25A2226-2445-3B77-8403-C2ABBDEA92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D888DB-868E-5399-F44C-15D84D1FE5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7661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C28399-B45A-1D2E-A11D-64627DCCF3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87F34C4-6D38-B5AA-28EA-36BAEC021F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AED4CA2-9609-2C57-863D-F9C69874BF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79FD38-7CFA-159A-530C-6B21A5D07C7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3228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40232C-8D55-0601-C8FC-DA4D299A8F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2C66AA1-B984-B5F1-1285-616E3CFE7B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88F8F37-6890-9A41-A849-4A19E9E2EC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6DA4D8-A57B-A4EA-2D3B-0348EF2CBDF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7551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D0AA89-520E-2A88-6C9D-896BFC4E20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AD7742A-0834-3A05-F9E1-2C8C6E774B6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ABD1082-45F6-E400-A0D2-2A10683E9E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92C801-3A2F-CED4-1215-37688264BD0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5148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zigZag">
          <a:fgClr>
            <a:srgbClr val="02093C"/>
          </a:fgClr>
          <a:bgClr>
            <a:srgbClr val="02093C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fuerthwiki.de/wiki/index.php?title=SRH_University_Campus_F%C3%BCrth" TargetMode="Externa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jpeg"/><Relationship Id="rId5" Type="http://schemas.openxmlformats.org/officeDocument/2006/relationships/image" Target="../media/image24.jpeg"/><Relationship Id="rId4" Type="http://schemas.openxmlformats.org/officeDocument/2006/relationships/image" Target="../media/image22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6.jpeg"/><Relationship Id="rId4" Type="http://schemas.openxmlformats.org/officeDocument/2006/relationships/image" Target="../media/image22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7" Type="http://schemas.openxmlformats.org/officeDocument/2006/relationships/hyperlink" Target="https://pixabay.com/pl/flaga-niemcy-bander%C4%85-flaga-niemiec-1060305/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jpg"/><Relationship Id="rId5" Type="http://schemas.openxmlformats.org/officeDocument/2006/relationships/hyperlink" Target="https://www.publicdomainpictures.net/en/view-image.php?image=262430&amp;picture=flag-of-india-india-flag" TargetMode="External"/><Relationship Id="rId4" Type="http://schemas.openxmlformats.org/officeDocument/2006/relationships/image" Target="../media/image29.jp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sv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4.png"/><Relationship Id="rId5" Type="http://schemas.openxmlformats.org/officeDocument/2006/relationships/image" Target="../media/image33.svg"/><Relationship Id="rId4" Type="http://schemas.openxmlformats.org/officeDocument/2006/relationships/image" Target="../media/image32.png"/><Relationship Id="rId9" Type="http://schemas.openxmlformats.org/officeDocument/2006/relationships/image" Target="../media/image37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3.jpg"/><Relationship Id="rId5" Type="http://schemas.openxmlformats.org/officeDocument/2006/relationships/image" Target="../media/image42.jpg"/><Relationship Id="rId4" Type="http://schemas.openxmlformats.org/officeDocument/2006/relationships/image" Target="../media/image41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www.picpedia.org/chalkboard/t/thank-you.html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herpany.com/en/resources/executive-meetings/meeting-ROI/" TargetMode="Externa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pxfuel.com/en/free-photo-jmnck" TargetMode="External"/><Relationship Id="rId4" Type="http://schemas.openxmlformats.org/officeDocument/2006/relationships/image" Target="../media/image6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11" Type="http://schemas.openxmlformats.org/officeDocument/2006/relationships/hyperlink" Target="https://en.wikipedia.org/wiki/Harriet_Harman" TargetMode="External"/><Relationship Id="rId5" Type="http://schemas.openxmlformats.org/officeDocument/2006/relationships/image" Target="../media/image9.svg"/><Relationship Id="rId10" Type="http://schemas.openxmlformats.org/officeDocument/2006/relationships/image" Target="../media/image14.jpg"/><Relationship Id="rId4" Type="http://schemas.openxmlformats.org/officeDocument/2006/relationships/image" Target="../media/image8.png"/><Relationship Id="rId9" Type="http://schemas.openxmlformats.org/officeDocument/2006/relationships/image" Target="../media/image13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jpeg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4.jpeg"/><Relationship Id="rId4" Type="http://schemas.openxmlformats.org/officeDocument/2006/relationships/image" Target="../media/image2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89" y="998581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chemeClr val="accent6">
                    <a:lumMod val="20000"/>
                    <a:lumOff val="80000"/>
                  </a:scheme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Unveiling the Divide: A Tale of Two Economies</a:t>
            </a:r>
            <a:endParaRPr lang="en-US" sz="4450" b="1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Text 1"/>
          <p:cNvSpPr/>
          <p:nvPr/>
        </p:nvSpPr>
        <p:spPr>
          <a:xfrm>
            <a:off x="6280189" y="2986514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b="1" dirty="0">
                <a:solidFill>
                  <a:schemeClr val="accent6">
                    <a:lumMod val="20000"/>
                    <a:lumOff val="80000"/>
                  </a:schemeClr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Female Labor Force Participation: India vs. Germany</a:t>
            </a:r>
            <a:endParaRPr lang="en-US" sz="2000" b="1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" name="Text 2"/>
          <p:cNvSpPr/>
          <p:nvPr/>
        </p:nvSpPr>
        <p:spPr>
          <a:xfrm>
            <a:off x="6280189" y="3604567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b="1" dirty="0">
                <a:solidFill>
                  <a:schemeClr val="accent6">
                    <a:lumMod val="20000"/>
                    <a:lumOff val="80000"/>
                  </a:schemeClr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 Statistical Journey Through Two Economic Landscapes</a:t>
            </a:r>
            <a:endParaRPr lang="en-US" sz="2000" b="1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6" name="Text 3"/>
          <p:cNvSpPr/>
          <p:nvPr/>
        </p:nvSpPr>
        <p:spPr>
          <a:xfrm>
            <a:off x="6280189" y="4222621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b="1" dirty="0">
                <a:solidFill>
                  <a:schemeClr val="accent6">
                    <a:lumMod val="20000"/>
                    <a:lumOff val="80000"/>
                  </a:schemeClr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India FLFPR ~30.3%, Germany ~51.3% (2022 est.)</a:t>
            </a:r>
            <a:endParaRPr lang="en-US" sz="2000" b="1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7" name="Text 3">
            <a:extLst>
              <a:ext uri="{FF2B5EF4-FFF2-40B4-BE49-F238E27FC236}">
                <a16:creationId xmlns:a16="http://schemas.microsoft.com/office/drawing/2014/main" id="{F7202625-1FEC-9F27-23F4-936290D58D31}"/>
              </a:ext>
            </a:extLst>
          </p:cNvPr>
          <p:cNvSpPr/>
          <p:nvPr/>
        </p:nvSpPr>
        <p:spPr>
          <a:xfrm>
            <a:off x="6280189" y="5155900"/>
            <a:ext cx="5271731" cy="18196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b="1" dirty="0">
                <a:solidFill>
                  <a:schemeClr val="accent6">
                    <a:lumMod val="20000"/>
                    <a:lumOff val="80000"/>
                  </a:schemeClr>
                </a:solidFill>
                <a:latin typeface="Heebo" pitchFamily="2" charset="-79"/>
                <a:cs typeface="Heebo" pitchFamily="2" charset="-79"/>
              </a:rPr>
              <a:t>Presented By: 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2000" b="1" dirty="0">
                <a:solidFill>
                  <a:schemeClr val="accent6">
                    <a:lumMod val="20000"/>
                    <a:lumOff val="80000"/>
                  </a:schemeClr>
                </a:solidFill>
                <a:latin typeface="Heebo" pitchFamily="2" charset="-79"/>
                <a:cs typeface="Heebo" pitchFamily="2" charset="-79"/>
              </a:rPr>
              <a:t>Aakash Vashist (100004661)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2000" b="1" dirty="0">
                <a:solidFill>
                  <a:schemeClr val="accent6">
                    <a:lumMod val="20000"/>
                    <a:lumOff val="80000"/>
                  </a:schemeClr>
                </a:solidFill>
                <a:latin typeface="Heebo" pitchFamily="2" charset="-79"/>
                <a:cs typeface="Heebo" pitchFamily="2" charset="-79"/>
              </a:rPr>
              <a:t>Abhishek Negi (100004670)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2000" b="1" dirty="0">
                <a:solidFill>
                  <a:schemeClr val="accent6">
                    <a:lumMod val="20000"/>
                    <a:lumOff val="80000"/>
                  </a:schemeClr>
                </a:solidFill>
                <a:latin typeface="Heebo" pitchFamily="2" charset="-79"/>
                <a:cs typeface="Heebo" pitchFamily="2" charset="-79"/>
              </a:rPr>
              <a:t>Garima Agarwal (100004523)</a:t>
            </a:r>
          </a:p>
        </p:txBody>
      </p:sp>
      <p:pic>
        <p:nvPicPr>
          <p:cNvPr id="10" name="Picture 9" descr="A group of orange letters on a black background&#10;&#10;AI-generated content may be incorrect.">
            <a:extLst>
              <a:ext uri="{FF2B5EF4-FFF2-40B4-BE49-F238E27FC236}">
                <a16:creationId xmlns:a16="http://schemas.microsoft.com/office/drawing/2014/main" id="{D5E531C0-32B2-CFE2-4663-8A5C330D62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2096206" y="5935654"/>
            <a:ext cx="1740404" cy="134397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D2B4FE8E-F26A-167E-D379-CDFD33E390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E249DA12-56A3-CDB7-4053-9975D1A34A16}"/>
              </a:ext>
            </a:extLst>
          </p:cNvPr>
          <p:cNvSpPr/>
          <p:nvPr/>
        </p:nvSpPr>
        <p:spPr>
          <a:xfrm>
            <a:off x="889000" y="694374"/>
            <a:ext cx="13332326" cy="6539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400"/>
              </a:lnSpc>
            </a:pPr>
            <a:r>
              <a:rPr lang="en-US" sz="4000" b="1" dirty="0">
                <a:solidFill>
                  <a:schemeClr val="accent6">
                    <a:lumMod val="20000"/>
                    <a:lumOff val="80000"/>
                  </a:schemeClr>
                </a:solidFill>
                <a:latin typeface="Montserrat" pitchFamily="2" charset="0"/>
                <a:ea typeface="Montserrat" pitchFamily="34" charset="-122"/>
                <a:cs typeface="Montserrat" pitchFamily="34" charset="-120"/>
              </a:rPr>
              <a:t>CLT (Sample Means) - Germany</a:t>
            </a:r>
            <a:endParaRPr lang="en-US" sz="4000" b="1" dirty="0">
              <a:solidFill>
                <a:schemeClr val="accent6">
                  <a:lumMod val="20000"/>
                  <a:lumOff val="80000"/>
                </a:schemeClr>
              </a:solidFill>
              <a:latin typeface="Montserrat" pitchFamily="2" charset="0"/>
            </a:endParaRPr>
          </a:p>
          <a:p>
            <a:pPr marL="0" indent="0" algn="l">
              <a:lnSpc>
                <a:spcPts val="5400"/>
              </a:lnSpc>
              <a:buNone/>
            </a:pPr>
            <a:endParaRPr lang="en-US" sz="3900" b="1" dirty="0">
              <a:solidFill>
                <a:schemeClr val="accent6">
                  <a:lumMod val="20000"/>
                  <a:lumOff val="80000"/>
                </a:schemeClr>
              </a:solidFill>
              <a:latin typeface="Montserrat" pitchFamily="2" charset="0"/>
              <a:cs typeface="Prompt Medium" pitchFamily="34" charset="-120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BE614A9-005B-AD30-625F-722C8C49DE3D}"/>
              </a:ext>
            </a:extLst>
          </p:cNvPr>
          <p:cNvCxnSpPr>
            <a:cxnSpLocks/>
          </p:cNvCxnSpPr>
          <p:nvPr/>
        </p:nvCxnSpPr>
        <p:spPr>
          <a:xfrm>
            <a:off x="889001" y="1511300"/>
            <a:ext cx="13163883" cy="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0">
            <a:extLst>
              <a:ext uri="{FF2B5EF4-FFF2-40B4-BE49-F238E27FC236}">
                <a16:creationId xmlns:a16="http://schemas.microsoft.com/office/drawing/2014/main" id="{49D786F6-A6CA-86D3-3B9F-0BCF9BF00C64}"/>
              </a:ext>
            </a:extLst>
          </p:cNvPr>
          <p:cNvSpPr/>
          <p:nvPr/>
        </p:nvSpPr>
        <p:spPr>
          <a:xfrm>
            <a:off x="889001" y="7088662"/>
            <a:ext cx="10706100" cy="5423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b="1" dirty="0">
                <a:solidFill>
                  <a:schemeClr val="accent6">
                    <a:lumMod val="20000"/>
                    <a:lumOff val="80000"/>
                  </a:schemeClr>
                </a:solidFill>
                <a:latin typeface="Montserrat" pitchFamily="2" charset="0"/>
                <a:cs typeface="Mukta Light" panose="020B0604020202020204" charset="0"/>
              </a:rPr>
              <a:t>Fig 7. </a:t>
            </a:r>
          </a:p>
        </p:txBody>
      </p:sp>
      <p:pic>
        <p:nvPicPr>
          <p:cNvPr id="3" name="Picture 2" descr="A graph showing the number of women in labor">
            <a:extLst>
              <a:ext uri="{FF2B5EF4-FFF2-40B4-BE49-F238E27FC236}">
                <a16:creationId xmlns:a16="http://schemas.microsoft.com/office/drawing/2014/main" id="{F9A11DC6-09FC-33C0-BEDE-08E88C781C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8780" y="1962269"/>
            <a:ext cx="12265334" cy="4974108"/>
          </a:xfrm>
          <a:prstGeom prst="rect">
            <a:avLst/>
          </a:prstGeom>
        </p:spPr>
      </p:pic>
      <p:pic>
        <p:nvPicPr>
          <p:cNvPr id="5" name="Picture 4" descr="A graph showing the number of changes">
            <a:extLst>
              <a:ext uri="{FF2B5EF4-FFF2-40B4-BE49-F238E27FC236}">
                <a16:creationId xmlns:a16="http://schemas.microsoft.com/office/drawing/2014/main" id="{FBB6A57D-34B5-7B35-669A-66A18CD4DD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8780" y="1955799"/>
            <a:ext cx="12265334" cy="4980577"/>
          </a:xfrm>
          <a:prstGeom prst="rect">
            <a:avLst/>
          </a:prstGeom>
        </p:spPr>
      </p:pic>
      <p:pic>
        <p:nvPicPr>
          <p:cNvPr id="7" name="Picture 6" descr="A graph of a tall pyramid with Burj Khalifa in the background&#10;&#10;AI-generated content may be incorrect.">
            <a:extLst>
              <a:ext uri="{FF2B5EF4-FFF2-40B4-BE49-F238E27FC236}">
                <a16:creationId xmlns:a16="http://schemas.microsoft.com/office/drawing/2014/main" id="{914A6893-318C-8D75-37A2-D6CD1BC507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8779" y="1945063"/>
            <a:ext cx="12265331" cy="4980577"/>
          </a:xfrm>
          <a:prstGeom prst="rect">
            <a:avLst/>
          </a:prstGeom>
        </p:spPr>
      </p:pic>
      <p:pic>
        <p:nvPicPr>
          <p:cNvPr id="9" name="Picture 8" descr="A graph of a number of columns">
            <a:extLst>
              <a:ext uri="{FF2B5EF4-FFF2-40B4-BE49-F238E27FC236}">
                <a16:creationId xmlns:a16="http://schemas.microsoft.com/office/drawing/2014/main" id="{85A5F887-185B-742F-5257-EC3C0C6B0A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8780" y="1945061"/>
            <a:ext cx="12265330" cy="4991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9873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A44C12CD-F533-C564-CA6F-07018B4CCB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6C3BF7BD-A618-4724-423F-E9E978B2BC73}"/>
              </a:ext>
            </a:extLst>
          </p:cNvPr>
          <p:cNvSpPr/>
          <p:nvPr/>
        </p:nvSpPr>
        <p:spPr>
          <a:xfrm>
            <a:off x="889000" y="694374"/>
            <a:ext cx="11390085" cy="6539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400"/>
              </a:lnSpc>
            </a:pPr>
            <a:r>
              <a:rPr lang="en-US" sz="4000" b="1" dirty="0">
                <a:solidFill>
                  <a:schemeClr val="accent6">
                    <a:lumMod val="20000"/>
                    <a:lumOff val="80000"/>
                  </a:schemeClr>
                </a:solidFill>
                <a:latin typeface="Montserrat" pitchFamily="2" charset="0"/>
                <a:ea typeface="Montserrat" pitchFamily="34" charset="-122"/>
                <a:cs typeface="Montserrat" pitchFamily="34" charset="-120"/>
              </a:rPr>
              <a:t>Final Mean Comparison </a:t>
            </a:r>
            <a:endParaRPr lang="en-US" sz="4000" b="1" dirty="0">
              <a:solidFill>
                <a:schemeClr val="accent6">
                  <a:lumMod val="20000"/>
                  <a:lumOff val="80000"/>
                </a:schemeClr>
              </a:solidFill>
              <a:latin typeface="Montserrat" pitchFamily="2" charset="0"/>
            </a:endParaRPr>
          </a:p>
          <a:p>
            <a:pPr marL="0" indent="0" algn="l">
              <a:lnSpc>
                <a:spcPts val="5400"/>
              </a:lnSpc>
              <a:buNone/>
            </a:pPr>
            <a:endParaRPr lang="en-US" sz="3900" b="1" dirty="0">
              <a:solidFill>
                <a:schemeClr val="accent6">
                  <a:lumMod val="20000"/>
                  <a:lumOff val="80000"/>
                </a:schemeClr>
              </a:solidFill>
              <a:latin typeface="Montserrat" pitchFamily="2" charset="0"/>
              <a:cs typeface="Prompt Medium" pitchFamily="34" charset="-120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3B67697-350A-B8BE-FE07-872AD8762DF4}"/>
              </a:ext>
            </a:extLst>
          </p:cNvPr>
          <p:cNvCxnSpPr>
            <a:cxnSpLocks/>
          </p:cNvCxnSpPr>
          <p:nvPr/>
        </p:nvCxnSpPr>
        <p:spPr>
          <a:xfrm>
            <a:off x="889001" y="1511300"/>
            <a:ext cx="10698480" cy="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0">
            <a:extLst>
              <a:ext uri="{FF2B5EF4-FFF2-40B4-BE49-F238E27FC236}">
                <a16:creationId xmlns:a16="http://schemas.microsoft.com/office/drawing/2014/main" id="{5161B95C-52CF-1A35-31C4-A042A1D6B1D2}"/>
              </a:ext>
            </a:extLst>
          </p:cNvPr>
          <p:cNvSpPr/>
          <p:nvPr/>
        </p:nvSpPr>
        <p:spPr>
          <a:xfrm>
            <a:off x="889001" y="7088662"/>
            <a:ext cx="10706100" cy="5423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b="1" dirty="0">
                <a:solidFill>
                  <a:schemeClr val="accent6">
                    <a:lumMod val="20000"/>
                    <a:lumOff val="80000"/>
                  </a:schemeClr>
                </a:solidFill>
                <a:latin typeface="Montserrat" pitchFamily="2" charset="0"/>
                <a:cs typeface="Mukta Light" panose="020B0604020202020204" charset="0"/>
              </a:rPr>
              <a:t>Fig 8. </a:t>
            </a:r>
          </a:p>
        </p:txBody>
      </p:sp>
      <p:pic>
        <p:nvPicPr>
          <p:cNvPr id="3" name="Picture 2" descr="A graph showing the number of women in labor">
            <a:extLst>
              <a:ext uri="{FF2B5EF4-FFF2-40B4-BE49-F238E27FC236}">
                <a16:creationId xmlns:a16="http://schemas.microsoft.com/office/drawing/2014/main" id="{1E3579B0-1380-96E2-2338-D3C059B779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8780" y="1962269"/>
            <a:ext cx="12265334" cy="4974108"/>
          </a:xfrm>
          <a:prstGeom prst="rect">
            <a:avLst/>
          </a:prstGeom>
        </p:spPr>
      </p:pic>
      <p:pic>
        <p:nvPicPr>
          <p:cNvPr id="5" name="Picture 4" descr="A graph showing the number of changes">
            <a:extLst>
              <a:ext uri="{FF2B5EF4-FFF2-40B4-BE49-F238E27FC236}">
                <a16:creationId xmlns:a16="http://schemas.microsoft.com/office/drawing/2014/main" id="{D133C668-F511-DE26-17BF-87169C8FE8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8780" y="1955799"/>
            <a:ext cx="12265334" cy="4980577"/>
          </a:xfrm>
          <a:prstGeom prst="rect">
            <a:avLst/>
          </a:prstGeom>
        </p:spPr>
      </p:pic>
      <p:pic>
        <p:nvPicPr>
          <p:cNvPr id="6" name="Picture 5" descr="A graph showing the number of people in the labor force">
            <a:extLst>
              <a:ext uri="{FF2B5EF4-FFF2-40B4-BE49-F238E27FC236}">
                <a16:creationId xmlns:a16="http://schemas.microsoft.com/office/drawing/2014/main" id="{4E3F1271-E780-ECBD-5A1E-23AC00B116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8780" y="1962269"/>
            <a:ext cx="12265334" cy="4980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8694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E7A6429E-177D-9B59-434E-48A771660287}"/>
              </a:ext>
            </a:extLst>
          </p:cNvPr>
          <p:cNvSpPr/>
          <p:nvPr/>
        </p:nvSpPr>
        <p:spPr>
          <a:xfrm>
            <a:off x="548038" y="636326"/>
            <a:ext cx="8038750" cy="6539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400"/>
              </a:lnSpc>
            </a:pPr>
            <a:r>
              <a:rPr lang="en-US" sz="4000" b="1" dirty="0">
                <a:solidFill>
                  <a:schemeClr val="accent6">
                    <a:lumMod val="20000"/>
                    <a:lumOff val="80000"/>
                  </a:scheme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Data Summary of the Countries  </a:t>
            </a:r>
            <a:endParaRPr lang="en-US" sz="4000" b="1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  <a:p>
            <a:pPr marL="0" indent="0" algn="l">
              <a:lnSpc>
                <a:spcPts val="5400"/>
              </a:lnSpc>
              <a:buNone/>
            </a:pPr>
            <a:endParaRPr lang="en-US" sz="3900" b="1" dirty="0">
              <a:solidFill>
                <a:schemeClr val="accent6">
                  <a:lumMod val="20000"/>
                  <a:lumOff val="80000"/>
                </a:schemeClr>
              </a:solidFill>
              <a:latin typeface="Prompt Medium" pitchFamily="34" charset="0"/>
              <a:cs typeface="Prompt Medium" pitchFamily="34" charset="-12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1A1C36D-D532-383A-3DB3-7E4C20BFD2E8}"/>
              </a:ext>
            </a:extLst>
          </p:cNvPr>
          <p:cNvCxnSpPr>
            <a:cxnSpLocks/>
          </p:cNvCxnSpPr>
          <p:nvPr/>
        </p:nvCxnSpPr>
        <p:spPr>
          <a:xfrm>
            <a:off x="548038" y="1453252"/>
            <a:ext cx="13561662" cy="0"/>
          </a:xfrm>
          <a:prstGeom prst="line">
            <a:avLst/>
          </a:prstGeom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Graphic 4" descr="Pie chart with solid fill">
            <a:extLst>
              <a:ext uri="{FF2B5EF4-FFF2-40B4-BE49-F238E27FC236}">
                <a16:creationId xmlns:a16="http://schemas.microsoft.com/office/drawing/2014/main" id="{8CD05D06-98D0-A99D-06CD-F064A34F62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03800" y="567111"/>
            <a:ext cx="789435" cy="789435"/>
          </a:xfrm>
          <a:prstGeom prst="rect">
            <a:avLst/>
          </a:prstGeom>
        </p:spPr>
      </p:pic>
      <p:sp>
        <p:nvSpPr>
          <p:cNvPr id="6" name="Text 0">
            <a:extLst>
              <a:ext uri="{FF2B5EF4-FFF2-40B4-BE49-F238E27FC236}">
                <a16:creationId xmlns:a16="http://schemas.microsoft.com/office/drawing/2014/main" id="{96C369BE-60C9-8CD6-55BC-3C3274862C77}"/>
              </a:ext>
            </a:extLst>
          </p:cNvPr>
          <p:cNvSpPr/>
          <p:nvPr/>
        </p:nvSpPr>
        <p:spPr>
          <a:xfrm>
            <a:off x="548038" y="1870596"/>
            <a:ext cx="6069738" cy="6539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400"/>
              </a:lnSpc>
            </a:pPr>
            <a:r>
              <a:rPr lang="en-US" sz="4000" dirty="0">
                <a:solidFill>
                  <a:schemeClr val="accent6">
                    <a:lumMod val="20000"/>
                    <a:lumOff val="80000"/>
                  </a:scheme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Data For                 (FFLPR) </a:t>
            </a:r>
            <a:endParaRPr lang="en-US" sz="400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  <a:p>
            <a:pPr marL="0" indent="0" algn="l">
              <a:lnSpc>
                <a:spcPts val="5400"/>
              </a:lnSpc>
              <a:buNone/>
            </a:pPr>
            <a:endParaRPr lang="en-US" sz="3900" dirty="0">
              <a:solidFill>
                <a:schemeClr val="accent6">
                  <a:lumMod val="20000"/>
                  <a:lumOff val="80000"/>
                </a:schemeClr>
              </a:solidFill>
              <a:latin typeface="Prompt Medium" pitchFamily="34" charset="0"/>
              <a:cs typeface="Prompt Medium" pitchFamily="34" charset="-12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E19123D-9A98-A42A-6CE6-3961E8AE8CCE}"/>
              </a:ext>
            </a:extLst>
          </p:cNvPr>
          <p:cNvCxnSpPr>
            <a:cxnSpLocks/>
          </p:cNvCxnSpPr>
          <p:nvPr/>
        </p:nvCxnSpPr>
        <p:spPr>
          <a:xfrm>
            <a:off x="548038" y="2687522"/>
            <a:ext cx="6069738" cy="0"/>
          </a:xfrm>
          <a:prstGeom prst="line">
            <a:avLst/>
          </a:prstGeom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0">
            <a:extLst>
              <a:ext uri="{FF2B5EF4-FFF2-40B4-BE49-F238E27FC236}">
                <a16:creationId xmlns:a16="http://schemas.microsoft.com/office/drawing/2014/main" id="{455C1DB0-7626-D9D6-CA47-900C772FC198}"/>
              </a:ext>
            </a:extLst>
          </p:cNvPr>
          <p:cNvSpPr/>
          <p:nvPr/>
        </p:nvSpPr>
        <p:spPr>
          <a:xfrm>
            <a:off x="7315199" y="1853564"/>
            <a:ext cx="6688381" cy="670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400"/>
              </a:lnSpc>
            </a:pPr>
            <a:r>
              <a:rPr lang="en-US" sz="4000" dirty="0">
                <a:solidFill>
                  <a:schemeClr val="accent6">
                    <a:lumMod val="20000"/>
                    <a:lumOff val="80000"/>
                  </a:scheme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Data For                  (FFLPR) </a:t>
            </a:r>
            <a:endParaRPr lang="en-US" sz="400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  <a:p>
            <a:pPr marL="0" indent="0" algn="l">
              <a:lnSpc>
                <a:spcPts val="5400"/>
              </a:lnSpc>
              <a:buNone/>
            </a:pPr>
            <a:endParaRPr lang="en-US" sz="3900" dirty="0">
              <a:solidFill>
                <a:schemeClr val="accent6">
                  <a:lumMod val="20000"/>
                  <a:lumOff val="80000"/>
                </a:schemeClr>
              </a:solidFill>
              <a:latin typeface="Prompt Medium" pitchFamily="34" charset="0"/>
              <a:cs typeface="Prompt Medium" pitchFamily="34" charset="-12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AA5736E-DA44-79DE-134E-8AA308D3D356}"/>
              </a:ext>
            </a:extLst>
          </p:cNvPr>
          <p:cNvCxnSpPr>
            <a:cxnSpLocks/>
          </p:cNvCxnSpPr>
          <p:nvPr/>
        </p:nvCxnSpPr>
        <p:spPr>
          <a:xfrm>
            <a:off x="7501180" y="2682644"/>
            <a:ext cx="6688381" cy="17032"/>
          </a:xfrm>
          <a:prstGeom prst="line">
            <a:avLst/>
          </a:prstGeom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35B8E84-2A3D-6C17-73F3-684C47F286C0}"/>
              </a:ext>
            </a:extLst>
          </p:cNvPr>
          <p:cNvCxnSpPr>
            <a:cxnSpLocks/>
          </p:cNvCxnSpPr>
          <p:nvPr/>
        </p:nvCxnSpPr>
        <p:spPr>
          <a:xfrm>
            <a:off x="7182819" y="1453252"/>
            <a:ext cx="0" cy="4439548"/>
          </a:xfrm>
          <a:prstGeom prst="line">
            <a:avLst/>
          </a:prstGeom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0">
            <a:extLst>
              <a:ext uri="{FF2B5EF4-FFF2-40B4-BE49-F238E27FC236}">
                <a16:creationId xmlns:a16="http://schemas.microsoft.com/office/drawing/2014/main" id="{1355493A-1BED-A998-A2ED-267DC1E0F6E9}"/>
              </a:ext>
            </a:extLst>
          </p:cNvPr>
          <p:cNvSpPr/>
          <p:nvPr/>
        </p:nvSpPr>
        <p:spPr>
          <a:xfrm>
            <a:off x="548038" y="3152498"/>
            <a:ext cx="6069738" cy="6539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457200" indent="-457200">
              <a:lnSpc>
                <a:spcPts val="5400"/>
              </a:lnSpc>
              <a:buFont typeface="Wingdings" panose="05000000000000000000" pitchFamily="2" charset="2"/>
              <a:buChar char="q"/>
            </a:pPr>
            <a:r>
              <a:rPr lang="en-US" sz="2800" b="1" dirty="0">
                <a:solidFill>
                  <a:schemeClr val="accent6">
                    <a:lumMod val="20000"/>
                    <a:lumOff val="80000"/>
                  </a:scheme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Mean : 30.33</a:t>
            </a:r>
            <a:r>
              <a:rPr lang="en-US" sz="2800" dirty="0">
                <a:solidFill>
                  <a:schemeClr val="accent6">
                    <a:lumMod val="20000"/>
                    <a:lumOff val="80000"/>
                  </a:scheme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</a:t>
            </a:r>
            <a:endParaRPr lang="en-US" sz="280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  <a:p>
            <a:pPr marL="0" indent="0" algn="l">
              <a:lnSpc>
                <a:spcPts val="5400"/>
              </a:lnSpc>
              <a:buNone/>
            </a:pPr>
            <a:endParaRPr lang="en-US" sz="2800" dirty="0">
              <a:solidFill>
                <a:schemeClr val="accent6">
                  <a:lumMod val="20000"/>
                  <a:lumOff val="80000"/>
                </a:schemeClr>
              </a:solidFill>
              <a:latin typeface="Prompt Medium" pitchFamily="34" charset="0"/>
              <a:cs typeface="Prompt Medium" pitchFamily="34" charset="-120"/>
            </a:endParaRPr>
          </a:p>
        </p:txBody>
      </p:sp>
      <p:sp>
        <p:nvSpPr>
          <p:cNvPr id="19" name="Text 0">
            <a:extLst>
              <a:ext uri="{FF2B5EF4-FFF2-40B4-BE49-F238E27FC236}">
                <a16:creationId xmlns:a16="http://schemas.microsoft.com/office/drawing/2014/main" id="{063B72C2-194F-4927-6B29-E858FD7A7BA7}"/>
              </a:ext>
            </a:extLst>
          </p:cNvPr>
          <p:cNvSpPr/>
          <p:nvPr/>
        </p:nvSpPr>
        <p:spPr>
          <a:xfrm>
            <a:off x="548038" y="3806869"/>
            <a:ext cx="6069738" cy="6539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457200" indent="-457200">
              <a:lnSpc>
                <a:spcPts val="5400"/>
              </a:lnSpc>
              <a:buFont typeface="Wingdings" panose="05000000000000000000" pitchFamily="2" charset="2"/>
              <a:buChar char="q"/>
            </a:pPr>
            <a:r>
              <a:rPr lang="en-US" sz="2800" b="1" dirty="0">
                <a:solidFill>
                  <a:schemeClr val="accent6">
                    <a:lumMod val="20000"/>
                    <a:lumOff val="80000"/>
                  </a:scheme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Standard Deviation : 30.33</a:t>
            </a:r>
            <a:r>
              <a:rPr lang="en-US" sz="2800" dirty="0">
                <a:solidFill>
                  <a:schemeClr val="accent6">
                    <a:lumMod val="20000"/>
                    <a:lumOff val="80000"/>
                  </a:scheme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</a:t>
            </a:r>
            <a:endParaRPr lang="en-US" sz="280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  <a:p>
            <a:pPr marL="0" indent="0" algn="l">
              <a:lnSpc>
                <a:spcPts val="5400"/>
              </a:lnSpc>
              <a:buNone/>
            </a:pPr>
            <a:endParaRPr lang="en-US" sz="2800" dirty="0">
              <a:solidFill>
                <a:schemeClr val="accent6">
                  <a:lumMod val="20000"/>
                  <a:lumOff val="80000"/>
                </a:schemeClr>
              </a:solidFill>
              <a:latin typeface="Prompt Medium" pitchFamily="34" charset="0"/>
              <a:cs typeface="Prompt Medium" pitchFamily="34" charset="-120"/>
            </a:endParaRPr>
          </a:p>
        </p:txBody>
      </p:sp>
      <p:sp>
        <p:nvSpPr>
          <p:cNvPr id="20" name="Text 0">
            <a:extLst>
              <a:ext uri="{FF2B5EF4-FFF2-40B4-BE49-F238E27FC236}">
                <a16:creationId xmlns:a16="http://schemas.microsoft.com/office/drawing/2014/main" id="{2E367B10-95F6-EF4F-EB35-32F38AE8E6E2}"/>
              </a:ext>
            </a:extLst>
          </p:cNvPr>
          <p:cNvSpPr/>
          <p:nvPr/>
        </p:nvSpPr>
        <p:spPr>
          <a:xfrm>
            <a:off x="548038" y="4460774"/>
            <a:ext cx="6069738" cy="6539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457200" indent="-457200">
              <a:lnSpc>
                <a:spcPts val="5400"/>
              </a:lnSpc>
              <a:buFont typeface="Wingdings" panose="05000000000000000000" pitchFamily="2" charset="2"/>
              <a:buChar char="q"/>
            </a:pPr>
            <a:r>
              <a:rPr lang="en-US" sz="2800" b="1" dirty="0">
                <a:solidFill>
                  <a:schemeClr val="accent6">
                    <a:lumMod val="20000"/>
                    <a:lumOff val="80000"/>
                  </a:scheme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Skewness : 0.05</a:t>
            </a:r>
            <a:r>
              <a:rPr lang="en-US" sz="2800" dirty="0">
                <a:solidFill>
                  <a:schemeClr val="accent6">
                    <a:lumMod val="20000"/>
                    <a:lumOff val="80000"/>
                  </a:scheme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</a:t>
            </a:r>
            <a:endParaRPr lang="en-US" sz="280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  <a:p>
            <a:pPr marL="0" indent="0" algn="l">
              <a:lnSpc>
                <a:spcPts val="5400"/>
              </a:lnSpc>
              <a:buNone/>
            </a:pPr>
            <a:endParaRPr lang="en-US" sz="2800" dirty="0">
              <a:solidFill>
                <a:schemeClr val="accent6">
                  <a:lumMod val="20000"/>
                  <a:lumOff val="80000"/>
                </a:schemeClr>
              </a:solidFill>
              <a:latin typeface="Prompt Medium" pitchFamily="34" charset="0"/>
              <a:cs typeface="Prompt Medium" pitchFamily="34" charset="-120"/>
            </a:endParaRPr>
          </a:p>
        </p:txBody>
      </p:sp>
      <p:sp>
        <p:nvSpPr>
          <p:cNvPr id="21" name="Text 0">
            <a:extLst>
              <a:ext uri="{FF2B5EF4-FFF2-40B4-BE49-F238E27FC236}">
                <a16:creationId xmlns:a16="http://schemas.microsoft.com/office/drawing/2014/main" id="{054BB006-1B10-8C07-76B1-82929F5C5489}"/>
              </a:ext>
            </a:extLst>
          </p:cNvPr>
          <p:cNvSpPr/>
          <p:nvPr/>
        </p:nvSpPr>
        <p:spPr>
          <a:xfrm>
            <a:off x="548038" y="5114679"/>
            <a:ext cx="6069738" cy="6539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457200" indent="-457200">
              <a:lnSpc>
                <a:spcPts val="5400"/>
              </a:lnSpc>
              <a:buFont typeface="Wingdings" panose="05000000000000000000" pitchFamily="2" charset="2"/>
              <a:buChar char="q"/>
            </a:pPr>
            <a:r>
              <a:rPr lang="en-US" sz="2800" b="1" dirty="0">
                <a:solidFill>
                  <a:schemeClr val="accent6">
                    <a:lumMod val="20000"/>
                    <a:lumOff val="80000"/>
                  </a:scheme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Kurtosis : -1.40</a:t>
            </a:r>
            <a:r>
              <a:rPr lang="en-US" sz="2800" dirty="0">
                <a:solidFill>
                  <a:schemeClr val="accent6">
                    <a:lumMod val="20000"/>
                    <a:lumOff val="80000"/>
                  </a:scheme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</a:t>
            </a:r>
            <a:endParaRPr lang="en-US" sz="280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  <a:p>
            <a:pPr marL="0" indent="0" algn="l">
              <a:lnSpc>
                <a:spcPts val="5400"/>
              </a:lnSpc>
              <a:buNone/>
            </a:pPr>
            <a:endParaRPr lang="en-US" sz="2800" dirty="0">
              <a:solidFill>
                <a:schemeClr val="accent6">
                  <a:lumMod val="20000"/>
                  <a:lumOff val="80000"/>
                </a:schemeClr>
              </a:solidFill>
              <a:latin typeface="Prompt Medium" pitchFamily="34" charset="0"/>
              <a:cs typeface="Prompt Medium" pitchFamily="34" charset="-120"/>
            </a:endParaRPr>
          </a:p>
        </p:txBody>
      </p:sp>
      <p:pic>
        <p:nvPicPr>
          <p:cNvPr id="23" name="Picture 22" descr="A flag with a white circle in the center&#10;&#10;AI-generated content may be incorrect.">
            <a:extLst>
              <a:ext uri="{FF2B5EF4-FFF2-40B4-BE49-F238E27FC236}">
                <a16:creationId xmlns:a16="http://schemas.microsoft.com/office/drawing/2014/main" id="{52EFB1CB-40DD-42C2-6C63-72BBF1DD5A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2937035" y="1841502"/>
            <a:ext cx="1904269" cy="719006"/>
          </a:xfrm>
          <a:prstGeom prst="rect">
            <a:avLst/>
          </a:prstGeom>
        </p:spPr>
      </p:pic>
      <p:pic>
        <p:nvPicPr>
          <p:cNvPr id="25" name="Picture 24" descr="A red and yellow flag">
            <a:extLst>
              <a:ext uri="{FF2B5EF4-FFF2-40B4-BE49-F238E27FC236}">
                <a16:creationId xmlns:a16="http://schemas.microsoft.com/office/drawing/2014/main" id="{73A2AEFB-66EA-1736-15F7-44D4263E2A5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9893235" y="1798582"/>
            <a:ext cx="1904269" cy="725919"/>
          </a:xfrm>
          <a:prstGeom prst="rect">
            <a:avLst/>
          </a:prstGeom>
        </p:spPr>
      </p:pic>
      <p:sp>
        <p:nvSpPr>
          <p:cNvPr id="28" name="Text 0">
            <a:extLst>
              <a:ext uri="{FF2B5EF4-FFF2-40B4-BE49-F238E27FC236}">
                <a16:creationId xmlns:a16="http://schemas.microsoft.com/office/drawing/2014/main" id="{B8EB6DA0-BF15-C62E-5B08-A5526FC5DEA9}"/>
              </a:ext>
            </a:extLst>
          </p:cNvPr>
          <p:cNvSpPr/>
          <p:nvPr/>
        </p:nvSpPr>
        <p:spPr>
          <a:xfrm>
            <a:off x="7611391" y="3099987"/>
            <a:ext cx="6069738" cy="6539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457200" indent="-457200">
              <a:lnSpc>
                <a:spcPts val="5400"/>
              </a:lnSpc>
              <a:buFont typeface="Wingdings" panose="05000000000000000000" pitchFamily="2" charset="2"/>
              <a:buChar char="q"/>
            </a:pPr>
            <a:r>
              <a:rPr lang="en-US" sz="2800" b="1" dirty="0">
                <a:solidFill>
                  <a:schemeClr val="accent6">
                    <a:lumMod val="20000"/>
                    <a:lumOff val="80000"/>
                  </a:scheme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Mean : 51.34</a:t>
            </a:r>
            <a:r>
              <a:rPr lang="en-US" sz="2800" dirty="0">
                <a:solidFill>
                  <a:schemeClr val="accent6">
                    <a:lumMod val="20000"/>
                    <a:lumOff val="80000"/>
                  </a:scheme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</a:t>
            </a:r>
            <a:endParaRPr lang="en-US" sz="280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  <a:p>
            <a:pPr marL="0" indent="0" algn="l">
              <a:lnSpc>
                <a:spcPts val="5400"/>
              </a:lnSpc>
              <a:buNone/>
            </a:pPr>
            <a:endParaRPr lang="en-US" sz="2800" dirty="0">
              <a:solidFill>
                <a:schemeClr val="accent6">
                  <a:lumMod val="20000"/>
                  <a:lumOff val="80000"/>
                </a:schemeClr>
              </a:solidFill>
              <a:latin typeface="Prompt Medium" pitchFamily="34" charset="0"/>
              <a:cs typeface="Prompt Medium" pitchFamily="34" charset="-120"/>
            </a:endParaRPr>
          </a:p>
        </p:txBody>
      </p:sp>
      <p:sp>
        <p:nvSpPr>
          <p:cNvPr id="29" name="Text 0">
            <a:extLst>
              <a:ext uri="{FF2B5EF4-FFF2-40B4-BE49-F238E27FC236}">
                <a16:creationId xmlns:a16="http://schemas.microsoft.com/office/drawing/2014/main" id="{244391C9-B3ED-26CB-F25B-E940F387E28B}"/>
              </a:ext>
            </a:extLst>
          </p:cNvPr>
          <p:cNvSpPr/>
          <p:nvPr/>
        </p:nvSpPr>
        <p:spPr>
          <a:xfrm>
            <a:off x="7611391" y="3754358"/>
            <a:ext cx="6069738" cy="6539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457200" indent="-457200">
              <a:lnSpc>
                <a:spcPts val="5400"/>
              </a:lnSpc>
              <a:buFont typeface="Wingdings" panose="05000000000000000000" pitchFamily="2" charset="2"/>
              <a:buChar char="q"/>
            </a:pPr>
            <a:r>
              <a:rPr lang="en-US" sz="2800" b="1" dirty="0">
                <a:solidFill>
                  <a:schemeClr val="accent6">
                    <a:lumMod val="20000"/>
                    <a:lumOff val="80000"/>
                  </a:scheme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Standard Deviation : 3.07</a:t>
            </a:r>
            <a:r>
              <a:rPr lang="en-US" sz="2800" dirty="0">
                <a:solidFill>
                  <a:schemeClr val="accent6">
                    <a:lumMod val="20000"/>
                    <a:lumOff val="80000"/>
                  </a:scheme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</a:t>
            </a:r>
            <a:endParaRPr lang="en-US" sz="280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  <a:p>
            <a:pPr marL="0" indent="0" algn="l">
              <a:lnSpc>
                <a:spcPts val="5400"/>
              </a:lnSpc>
              <a:buNone/>
            </a:pPr>
            <a:endParaRPr lang="en-US" sz="2800" dirty="0">
              <a:solidFill>
                <a:schemeClr val="accent6">
                  <a:lumMod val="20000"/>
                  <a:lumOff val="80000"/>
                </a:schemeClr>
              </a:solidFill>
              <a:latin typeface="Prompt Medium" pitchFamily="34" charset="0"/>
              <a:cs typeface="Prompt Medium" pitchFamily="34" charset="-120"/>
            </a:endParaRPr>
          </a:p>
        </p:txBody>
      </p:sp>
      <p:sp>
        <p:nvSpPr>
          <p:cNvPr id="30" name="Text 0">
            <a:extLst>
              <a:ext uri="{FF2B5EF4-FFF2-40B4-BE49-F238E27FC236}">
                <a16:creationId xmlns:a16="http://schemas.microsoft.com/office/drawing/2014/main" id="{09981320-9FA7-AB7E-6B6C-DF7A7F7E69EC}"/>
              </a:ext>
            </a:extLst>
          </p:cNvPr>
          <p:cNvSpPr/>
          <p:nvPr/>
        </p:nvSpPr>
        <p:spPr>
          <a:xfrm>
            <a:off x="7611391" y="4408263"/>
            <a:ext cx="6069738" cy="6539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457200" indent="-457200">
              <a:lnSpc>
                <a:spcPts val="5400"/>
              </a:lnSpc>
              <a:buFont typeface="Wingdings" panose="05000000000000000000" pitchFamily="2" charset="2"/>
              <a:buChar char="q"/>
            </a:pPr>
            <a:r>
              <a:rPr lang="en-US" sz="2800" b="1" dirty="0">
                <a:solidFill>
                  <a:schemeClr val="accent6">
                    <a:lumMod val="20000"/>
                    <a:lumOff val="80000"/>
                  </a:scheme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Skewness : -0.07</a:t>
            </a:r>
            <a:r>
              <a:rPr lang="en-US" sz="2800" dirty="0">
                <a:solidFill>
                  <a:schemeClr val="accent6">
                    <a:lumMod val="20000"/>
                    <a:lumOff val="80000"/>
                  </a:scheme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</a:t>
            </a:r>
            <a:endParaRPr lang="en-US" sz="280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  <a:p>
            <a:pPr marL="0" indent="0" algn="l">
              <a:lnSpc>
                <a:spcPts val="5400"/>
              </a:lnSpc>
              <a:buNone/>
            </a:pPr>
            <a:endParaRPr lang="en-US" sz="2800" dirty="0">
              <a:solidFill>
                <a:schemeClr val="accent6">
                  <a:lumMod val="20000"/>
                  <a:lumOff val="80000"/>
                </a:schemeClr>
              </a:solidFill>
              <a:latin typeface="Prompt Medium" pitchFamily="34" charset="0"/>
              <a:cs typeface="Prompt Medium" pitchFamily="34" charset="-120"/>
            </a:endParaRPr>
          </a:p>
        </p:txBody>
      </p:sp>
      <p:sp>
        <p:nvSpPr>
          <p:cNvPr id="31" name="Text 0">
            <a:extLst>
              <a:ext uri="{FF2B5EF4-FFF2-40B4-BE49-F238E27FC236}">
                <a16:creationId xmlns:a16="http://schemas.microsoft.com/office/drawing/2014/main" id="{326C93F2-80A3-5EF6-A9CC-E54E9F3C0AE9}"/>
              </a:ext>
            </a:extLst>
          </p:cNvPr>
          <p:cNvSpPr/>
          <p:nvPr/>
        </p:nvSpPr>
        <p:spPr>
          <a:xfrm>
            <a:off x="7611391" y="5062168"/>
            <a:ext cx="6069738" cy="6539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457200" indent="-457200">
              <a:lnSpc>
                <a:spcPts val="5400"/>
              </a:lnSpc>
              <a:buFont typeface="Wingdings" panose="05000000000000000000" pitchFamily="2" charset="2"/>
              <a:buChar char="q"/>
            </a:pPr>
            <a:r>
              <a:rPr lang="en-US" sz="2800" b="1" dirty="0">
                <a:solidFill>
                  <a:schemeClr val="accent6">
                    <a:lumMod val="20000"/>
                    <a:lumOff val="80000"/>
                  </a:scheme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Kurtosis : -1.33</a:t>
            </a:r>
            <a:r>
              <a:rPr lang="en-US" sz="2800" dirty="0">
                <a:solidFill>
                  <a:schemeClr val="accent6">
                    <a:lumMod val="20000"/>
                    <a:lumOff val="80000"/>
                  </a:scheme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</a:t>
            </a:r>
            <a:endParaRPr lang="en-US" sz="280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  <a:p>
            <a:pPr marL="0" indent="0" algn="l">
              <a:lnSpc>
                <a:spcPts val="5400"/>
              </a:lnSpc>
              <a:buNone/>
            </a:pPr>
            <a:endParaRPr lang="en-US" sz="2800" dirty="0">
              <a:solidFill>
                <a:schemeClr val="accent6">
                  <a:lumMod val="20000"/>
                  <a:lumOff val="80000"/>
                </a:schemeClr>
              </a:solidFill>
              <a:latin typeface="Prompt Medium" pitchFamily="34" charset="0"/>
              <a:cs typeface="Prompt Medium" pitchFamily="34" charset="-12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5574D6E-96C8-EAC0-DB30-066EB8C33F32}"/>
              </a:ext>
            </a:extLst>
          </p:cNvPr>
          <p:cNvSpPr txBox="1"/>
          <p:nvPr/>
        </p:nvSpPr>
        <p:spPr>
          <a:xfrm>
            <a:off x="3671269" y="6198370"/>
            <a:ext cx="7315200" cy="14641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3200" b="1" kern="100" dirty="0">
                <a:solidFill>
                  <a:schemeClr val="accent6">
                    <a:lumMod val="20000"/>
                    <a:lumOff val="80000"/>
                  </a:schemeClr>
                </a:solidFill>
                <a:effectLst/>
                <a:latin typeface="Montserrat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Shapiro Test </a:t>
            </a:r>
            <a:r>
              <a:rPr lang="en-IN" sz="3200" b="1" kern="100" dirty="0">
                <a:solidFill>
                  <a:schemeClr val="accent6">
                    <a:lumMod val="20000"/>
                    <a:lumOff val="80000"/>
                  </a:schemeClr>
                </a:solidFill>
                <a:latin typeface="Montserrat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F</a:t>
            </a:r>
            <a:r>
              <a:rPr lang="en-IN" sz="3200" b="1" kern="100" dirty="0">
                <a:solidFill>
                  <a:schemeClr val="accent6">
                    <a:lumMod val="20000"/>
                    <a:lumOff val="80000"/>
                  </a:schemeClr>
                </a:solidFill>
                <a:effectLst/>
                <a:latin typeface="Montserrat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or Normality :</a:t>
            </a:r>
            <a:endParaRPr lang="en-US" sz="3200" b="1" kern="100" dirty="0">
              <a:solidFill>
                <a:schemeClr val="accent6">
                  <a:lumMod val="20000"/>
                  <a:lumOff val="80000"/>
                </a:schemeClr>
              </a:solidFill>
              <a:latin typeface="Montserrat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indent="-342900" algn="ctr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ü"/>
            </a:pPr>
            <a:r>
              <a:rPr lang="en-IN" sz="2000" b="1" kern="100" dirty="0">
                <a:solidFill>
                  <a:schemeClr val="accent6">
                    <a:lumMod val="20000"/>
                    <a:lumOff val="80000"/>
                  </a:schemeClr>
                </a:solidFill>
                <a:effectLst/>
                <a:latin typeface="Montserrat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India Shapiro Test p-value: 0.0051</a:t>
            </a:r>
            <a:endParaRPr lang="en-US" sz="2000" b="1" kern="100" dirty="0">
              <a:solidFill>
                <a:schemeClr val="accent6">
                  <a:lumMod val="20000"/>
                  <a:lumOff val="80000"/>
                </a:schemeClr>
              </a:solidFill>
              <a:latin typeface="Montserrat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indent="-342900" algn="ctr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ü"/>
            </a:pPr>
            <a:r>
              <a:rPr lang="en-IN" sz="2000" b="1" kern="100" dirty="0">
                <a:solidFill>
                  <a:schemeClr val="accent6">
                    <a:lumMod val="20000"/>
                    <a:lumOff val="80000"/>
                  </a:schemeClr>
                </a:solidFill>
                <a:effectLst/>
                <a:latin typeface="Montserrat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Germany Shapiro Test p-value: 0.0157</a:t>
            </a:r>
            <a:endParaRPr lang="en-US" sz="2000" b="1" kern="100" dirty="0">
              <a:solidFill>
                <a:schemeClr val="accent6">
                  <a:lumMod val="20000"/>
                  <a:lumOff val="80000"/>
                </a:schemeClr>
              </a:solidFill>
              <a:effectLst/>
              <a:latin typeface="Montserrat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10490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97508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chemeClr val="accent6">
                    <a:lumMod val="20000"/>
                    <a:lumOff val="80000"/>
                  </a:scheme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Conclusion: Bridging the Gap</a:t>
            </a:r>
            <a:endParaRPr lang="en-US" sz="4450" b="1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Shape 1"/>
          <p:cNvSpPr/>
          <p:nvPr/>
        </p:nvSpPr>
        <p:spPr>
          <a:xfrm>
            <a:off x="793790" y="327838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1530906" y="3352085"/>
            <a:ext cx="289941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chemeClr val="accent6">
                    <a:lumMod val="20000"/>
                    <a:lumOff val="80000"/>
                  </a:schemeClr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Key insights highlight stark FLFPR  differences and growth potential.</a:t>
            </a:r>
            <a:endParaRPr lang="en-US" sz="1750" b="1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6" name="Shape 3"/>
          <p:cNvSpPr/>
          <p:nvPr/>
        </p:nvSpPr>
        <p:spPr>
          <a:xfrm>
            <a:off x="4713803" y="327838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 4"/>
          <p:cNvSpPr/>
          <p:nvPr/>
        </p:nvSpPr>
        <p:spPr>
          <a:xfrm>
            <a:off x="5450919" y="3352085"/>
            <a:ext cx="289941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chemeClr val="accent6">
                    <a:lumMod val="20000"/>
                    <a:lumOff val="80000"/>
                  </a:schemeClr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Gender equality drives economic empowerment and social progress.</a:t>
            </a:r>
            <a:endParaRPr lang="en-US" sz="1750" b="1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8" name="Shape 5"/>
          <p:cNvSpPr/>
          <p:nvPr/>
        </p:nvSpPr>
        <p:spPr>
          <a:xfrm>
            <a:off x="793790" y="4894421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Text 6"/>
          <p:cNvSpPr/>
          <p:nvPr/>
        </p:nvSpPr>
        <p:spPr>
          <a:xfrm>
            <a:off x="1530906" y="4968120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chemeClr val="accent6">
                    <a:lumMod val="20000"/>
                    <a:lumOff val="80000"/>
                  </a:schemeClr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Collaborative efforts can close the participation gap globally.</a:t>
            </a:r>
            <a:endParaRPr lang="en-US" sz="1750" b="1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11" name="Graphic 10" descr="Business Growth with solid fill">
            <a:extLst>
              <a:ext uri="{FF2B5EF4-FFF2-40B4-BE49-F238E27FC236}">
                <a16:creationId xmlns:a16="http://schemas.microsoft.com/office/drawing/2014/main" id="{1F3E46A9-58D2-56BC-C697-67EBA577F4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0551" y="3325146"/>
            <a:ext cx="416779" cy="416779"/>
          </a:xfrm>
          <a:prstGeom prst="rect">
            <a:avLst/>
          </a:prstGeom>
        </p:spPr>
      </p:pic>
      <p:pic>
        <p:nvPicPr>
          <p:cNvPr id="17" name="Graphic 16" descr="Bank with solid fill">
            <a:extLst>
              <a:ext uri="{FF2B5EF4-FFF2-40B4-BE49-F238E27FC236}">
                <a16:creationId xmlns:a16="http://schemas.microsoft.com/office/drawing/2014/main" id="{C64CAD96-0F47-A4CC-5A54-9F3BBBFC2C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762571" y="3325146"/>
            <a:ext cx="414653" cy="414653"/>
          </a:xfrm>
          <a:prstGeom prst="rect">
            <a:avLst/>
          </a:prstGeom>
        </p:spPr>
      </p:pic>
      <p:pic>
        <p:nvPicPr>
          <p:cNvPr id="19" name="Graphic 18" descr="Group with solid fill">
            <a:extLst>
              <a:ext uri="{FF2B5EF4-FFF2-40B4-BE49-F238E27FC236}">
                <a16:creationId xmlns:a16="http://schemas.microsoft.com/office/drawing/2014/main" id="{05A3F374-D29F-51F1-65E0-E94EE0845B8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23821" y="4924452"/>
            <a:ext cx="450238" cy="450238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84BEDDD0-99D9-73BC-8AF2-0D54E66A0D5E}"/>
              </a:ext>
            </a:extLst>
          </p:cNvPr>
          <p:cNvSpPr/>
          <p:nvPr/>
        </p:nvSpPr>
        <p:spPr>
          <a:xfrm>
            <a:off x="889001" y="714136"/>
            <a:ext cx="2207566" cy="6052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dirty="0">
                <a:solidFill>
                  <a:schemeClr val="accent6">
                    <a:lumMod val="20000"/>
                    <a:lumOff val="80000"/>
                  </a:schemeClr>
                </a:solidFill>
                <a:latin typeface="Prompt Medium" pitchFamily="34" charset="0"/>
                <a:cs typeface="Prompt Medium" pitchFamily="34" charset="-120"/>
              </a:rPr>
              <a:t>Sources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2562B2F-85AC-CAC2-3134-26A2726B607F}"/>
              </a:ext>
            </a:extLst>
          </p:cNvPr>
          <p:cNvCxnSpPr>
            <a:cxnSpLocks/>
          </p:cNvCxnSpPr>
          <p:nvPr/>
        </p:nvCxnSpPr>
        <p:spPr>
          <a:xfrm>
            <a:off x="889001" y="1511300"/>
            <a:ext cx="12795194" cy="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1C7C9AD1-3D9C-7D8D-7D5B-BFD9144A5BFF}"/>
              </a:ext>
            </a:extLst>
          </p:cNvPr>
          <p:cNvSpPr txBox="1"/>
          <p:nvPr/>
        </p:nvSpPr>
        <p:spPr>
          <a:xfrm>
            <a:off x="1117722" y="3226374"/>
            <a:ext cx="125664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000" b="1" dirty="0">
                <a:solidFill>
                  <a:schemeClr val="accent6">
                    <a:lumMod val="20000"/>
                    <a:lumOff val="80000"/>
                  </a:schemeClr>
                </a:solidFill>
                <a:latin typeface="Montserrat" pitchFamily="2" charset="0"/>
                <a:cs typeface="Mukta Light" panose="020B0604020202020204" charset="0"/>
              </a:rPr>
              <a:t>Germany – 2022 (World Bank data via Trading Economics):Trading Economics. (2024). Germany - Employment in services, female (% of female employment). </a:t>
            </a:r>
            <a:r>
              <a:rPr lang="en-US" sz="20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Montserrat" pitchFamily="2" charset="0"/>
                <a:cs typeface="Mukta Light" panose="020B0604020202020204" charset="0"/>
              </a:rPr>
              <a:t>https://tradingeconomics.com/germany/employees-services-female-percent-of-female-employment-wb-data.html</a:t>
            </a:r>
            <a:endParaRPr lang="en-IN" sz="2000" b="1" dirty="0">
              <a:solidFill>
                <a:schemeClr val="accent6">
                  <a:lumMod val="60000"/>
                  <a:lumOff val="40000"/>
                </a:schemeClr>
              </a:solidFill>
              <a:latin typeface="Montserrat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0EF9B4-2B86-B78C-0F26-5ABA1032AA46}"/>
              </a:ext>
            </a:extLst>
          </p:cNvPr>
          <p:cNvSpPr txBox="1"/>
          <p:nvPr/>
        </p:nvSpPr>
        <p:spPr>
          <a:xfrm>
            <a:off x="1117723" y="1980212"/>
            <a:ext cx="1256647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000" b="1" dirty="0">
                <a:solidFill>
                  <a:schemeClr val="accent6">
                    <a:lumMod val="20000"/>
                    <a:lumOff val="80000"/>
                  </a:schemeClr>
                </a:solidFill>
                <a:latin typeface="Montserrat" pitchFamily="2" charset="0"/>
              </a:rPr>
              <a:t>World Bank Open Data</a:t>
            </a:r>
            <a:r>
              <a:rPr lang="en-US" sz="20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Montserrat" pitchFamily="2" charset="0"/>
              </a:rPr>
              <a:t>: https://data.worldbank.org/ Shapiro</a:t>
            </a:r>
            <a:r>
              <a:rPr lang="en-US" sz="2000" b="1" dirty="0">
                <a:solidFill>
                  <a:schemeClr val="accent6">
                    <a:lumMod val="20000"/>
                    <a:lumOff val="80000"/>
                  </a:schemeClr>
                </a:solidFill>
                <a:latin typeface="Montserrat" pitchFamily="2" charset="0"/>
              </a:rPr>
              <a:t>, S. S., and Wilk, M. B. (1965). An Analysis of Variance Test for Normality. Central Limit Theorem. (Various sources in theoretical statistics).</a:t>
            </a:r>
            <a:endParaRPr lang="en-IN" sz="2000" b="1" dirty="0">
              <a:solidFill>
                <a:schemeClr val="accent6">
                  <a:lumMod val="20000"/>
                  <a:lumOff val="80000"/>
                </a:schemeClr>
              </a:solidFill>
              <a:latin typeface="Montserrat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DA5EB52-C76C-85C5-46F7-84824EA2877B}"/>
              </a:ext>
            </a:extLst>
          </p:cNvPr>
          <p:cNvSpPr txBox="1"/>
          <p:nvPr/>
        </p:nvSpPr>
        <p:spPr>
          <a:xfrm>
            <a:off x="1031964" y="4884013"/>
            <a:ext cx="1256647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000" b="1" dirty="0">
                <a:solidFill>
                  <a:schemeClr val="accent6">
                    <a:lumMod val="20000"/>
                    <a:lumOff val="80000"/>
                  </a:schemeClr>
                </a:solidFill>
                <a:latin typeface="Montserrat" pitchFamily="2" charset="0"/>
                <a:cs typeface="Mukta Light" panose="020B0604020202020204" charset="0"/>
              </a:rPr>
              <a:t>India – 2022 (PLFS data):India Briefing. (2023, January 30). More women engaged in manufacturing </a:t>
            </a:r>
            <a:r>
              <a:rPr lang="en-US" sz="2000" b="1" dirty="0" err="1">
                <a:solidFill>
                  <a:schemeClr val="accent6">
                    <a:lumMod val="20000"/>
                    <a:lumOff val="80000"/>
                  </a:schemeClr>
                </a:solidFill>
                <a:latin typeface="Montserrat" pitchFamily="2" charset="0"/>
                <a:cs typeface="Mukta Light" panose="020B0604020202020204" charset="0"/>
              </a:rPr>
              <a:t>actizvities</a:t>
            </a:r>
            <a:r>
              <a:rPr lang="en-US" sz="2000" b="1" dirty="0">
                <a:solidFill>
                  <a:schemeClr val="accent6">
                    <a:lumMod val="20000"/>
                    <a:lumOff val="80000"/>
                  </a:schemeClr>
                </a:solidFill>
                <a:latin typeface="Montserrat" pitchFamily="2" charset="0"/>
                <a:cs typeface="Mukta Light" panose="020B0604020202020204" charset="0"/>
              </a:rPr>
              <a:t> in India: Report. </a:t>
            </a:r>
            <a:r>
              <a:rPr lang="en-US" sz="20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Montserrat" pitchFamily="2" charset="0"/>
                <a:cs typeface="Mukta Light" panose="020B0604020202020204" charset="0"/>
              </a:rPr>
              <a:t>https://www.india-briefing.com/news/more-women-engaged-in-manufacturing-activities-in-india-report-33936.html</a:t>
            </a:r>
            <a:endParaRPr lang="en-IN" sz="2000" b="1" dirty="0">
              <a:solidFill>
                <a:schemeClr val="accent6">
                  <a:lumMod val="60000"/>
                  <a:lumOff val="40000"/>
                </a:schemeClr>
              </a:solidFill>
              <a:latin typeface="Montserrat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21FA011-A5AC-4927-2742-8E55FA6BE7B9}"/>
              </a:ext>
            </a:extLst>
          </p:cNvPr>
          <p:cNvSpPr txBox="1"/>
          <p:nvPr/>
        </p:nvSpPr>
        <p:spPr>
          <a:xfrm>
            <a:off x="1003362" y="6468729"/>
            <a:ext cx="1256647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000" b="1" dirty="0">
                <a:solidFill>
                  <a:schemeClr val="accent6">
                    <a:lumMod val="20000"/>
                    <a:lumOff val="80000"/>
                  </a:schemeClr>
                </a:solidFill>
                <a:latin typeface="Montserrat" pitchFamily="2" charset="0"/>
                <a:cs typeface="Mukta Light" panose="020B0604020202020204" charset="0"/>
              </a:rPr>
              <a:t>Historical estimates for India and Germany – 1990:International Labor Organization. (n.d.). ILOSTAT Database</a:t>
            </a:r>
            <a:r>
              <a:rPr lang="en-US" sz="20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Montserrat" pitchFamily="2" charset="0"/>
                <a:cs typeface="Mukta Light" panose="020B0604020202020204" charset="0"/>
              </a:rPr>
              <a:t>. https://ilostat.ilo.org/(Note: 1990 data are approximated based on trends from the ILO and various academic estimates.)</a:t>
            </a:r>
            <a:endParaRPr lang="en-IN" sz="2000" b="1" dirty="0">
              <a:solidFill>
                <a:schemeClr val="accent6">
                  <a:lumMod val="60000"/>
                  <a:lumOff val="40000"/>
                </a:schemeClr>
              </a:solidFill>
              <a:latin typeface="Montserrat" pitchFamily="2" charset="0"/>
            </a:endParaRPr>
          </a:p>
        </p:txBody>
      </p:sp>
      <p:pic>
        <p:nvPicPr>
          <p:cNvPr id="15" name="Graphic 14" descr="Internet with solid fill">
            <a:extLst>
              <a:ext uri="{FF2B5EF4-FFF2-40B4-BE49-F238E27FC236}">
                <a16:creationId xmlns:a16="http://schemas.microsoft.com/office/drawing/2014/main" id="{FFF53B7F-650D-EF43-490D-378668760C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77891" y="59690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2826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30793F9A-EE05-819C-72DE-63CBEAC732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BFB5CF48-B52D-BB5F-27A0-AE08FA85E409}"/>
              </a:ext>
            </a:extLst>
          </p:cNvPr>
          <p:cNvSpPr/>
          <p:nvPr/>
        </p:nvSpPr>
        <p:spPr>
          <a:xfrm>
            <a:off x="793790" y="448131"/>
            <a:ext cx="897302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chemeClr val="accent6">
                    <a:lumMod val="20000"/>
                    <a:lumOff val="80000"/>
                  </a:schemeClr>
                </a:solidFill>
                <a:latin typeface="Montserrat" pitchFamily="34" charset="0"/>
              </a:rPr>
              <a:t>Connect With Us! </a:t>
            </a:r>
            <a:endParaRPr lang="en-US" sz="4450" b="1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96975BD-7A8D-13C2-51F4-BD8112475C32}"/>
              </a:ext>
            </a:extLst>
          </p:cNvPr>
          <p:cNvCxnSpPr>
            <a:cxnSpLocks/>
          </p:cNvCxnSpPr>
          <p:nvPr/>
        </p:nvCxnSpPr>
        <p:spPr>
          <a:xfrm>
            <a:off x="889001" y="1276169"/>
            <a:ext cx="11220268" cy="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Graphic 15" descr="Connections with solid fill">
            <a:extLst>
              <a:ext uri="{FF2B5EF4-FFF2-40B4-BE49-F238E27FC236}">
                <a16:creationId xmlns:a16="http://schemas.microsoft.com/office/drawing/2014/main" id="{91BC27F1-0126-BEC1-8CD4-903F1053C9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20311" y="399263"/>
            <a:ext cx="757647" cy="757647"/>
          </a:xfrm>
          <a:prstGeom prst="rect">
            <a:avLst/>
          </a:prstGeom>
        </p:spPr>
      </p:pic>
      <p:pic>
        <p:nvPicPr>
          <p:cNvPr id="24" name="Picture 23" descr="A qr code with text">
            <a:extLst>
              <a:ext uri="{FF2B5EF4-FFF2-40B4-BE49-F238E27FC236}">
                <a16:creationId xmlns:a16="http://schemas.microsoft.com/office/drawing/2014/main" id="{AB2905C5-C02C-C219-1024-7C54B2F9653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483" t="855" r="1638" b="17430"/>
          <a:stretch/>
        </p:blipFill>
        <p:spPr>
          <a:xfrm>
            <a:off x="5280303" y="2323131"/>
            <a:ext cx="4141465" cy="4092268"/>
          </a:xfrm>
          <a:prstGeom prst="rect">
            <a:avLst/>
          </a:prstGeom>
        </p:spPr>
      </p:pic>
      <p:sp>
        <p:nvSpPr>
          <p:cNvPr id="26" name="Text 0">
            <a:extLst>
              <a:ext uri="{FF2B5EF4-FFF2-40B4-BE49-F238E27FC236}">
                <a16:creationId xmlns:a16="http://schemas.microsoft.com/office/drawing/2014/main" id="{509030CF-5C50-1551-058D-62552AD90B6F}"/>
              </a:ext>
            </a:extLst>
          </p:cNvPr>
          <p:cNvSpPr/>
          <p:nvPr/>
        </p:nvSpPr>
        <p:spPr>
          <a:xfrm>
            <a:off x="1089195" y="6599041"/>
            <a:ext cx="355065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3500" b="1" dirty="0">
                <a:solidFill>
                  <a:schemeClr val="accent6">
                    <a:lumMod val="20000"/>
                    <a:lumOff val="80000"/>
                  </a:schemeClr>
                </a:solidFill>
                <a:latin typeface="Montserrat" pitchFamily="34" charset="0"/>
              </a:rPr>
              <a:t>Aakash Vashist </a:t>
            </a:r>
            <a:endParaRPr lang="en-US" sz="3500" b="1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7" name="Text 0">
            <a:extLst>
              <a:ext uri="{FF2B5EF4-FFF2-40B4-BE49-F238E27FC236}">
                <a16:creationId xmlns:a16="http://schemas.microsoft.com/office/drawing/2014/main" id="{AA4DB37F-1723-A78F-556D-3C2DD97EFBBD}"/>
              </a:ext>
            </a:extLst>
          </p:cNvPr>
          <p:cNvSpPr/>
          <p:nvPr/>
        </p:nvSpPr>
        <p:spPr>
          <a:xfrm>
            <a:off x="5575708" y="6599041"/>
            <a:ext cx="355065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3500" b="1" dirty="0">
                <a:solidFill>
                  <a:schemeClr val="accent6">
                    <a:lumMod val="20000"/>
                    <a:lumOff val="80000"/>
                  </a:schemeClr>
                </a:solidFill>
                <a:latin typeface="Montserrat" pitchFamily="34" charset="0"/>
              </a:rPr>
              <a:t>Abhishek Negi </a:t>
            </a:r>
            <a:endParaRPr lang="en-US" sz="3500" b="1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8" name="Text 0">
            <a:extLst>
              <a:ext uri="{FF2B5EF4-FFF2-40B4-BE49-F238E27FC236}">
                <a16:creationId xmlns:a16="http://schemas.microsoft.com/office/drawing/2014/main" id="{F6B114D6-AD1C-A667-91A4-47265C470269}"/>
              </a:ext>
            </a:extLst>
          </p:cNvPr>
          <p:cNvSpPr/>
          <p:nvPr/>
        </p:nvSpPr>
        <p:spPr>
          <a:xfrm>
            <a:off x="9990550" y="6584339"/>
            <a:ext cx="375050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3500" b="1" dirty="0">
                <a:solidFill>
                  <a:schemeClr val="accent6">
                    <a:lumMod val="20000"/>
                    <a:lumOff val="80000"/>
                  </a:schemeClr>
                </a:solidFill>
                <a:latin typeface="Montserrat" pitchFamily="34" charset="0"/>
              </a:rPr>
              <a:t>Garima Agarwal </a:t>
            </a:r>
            <a:endParaRPr lang="en-US" sz="3500" b="1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33" name="Picture 32" descr="A qr code with text&#10;&#10;AI-generated content may be incorrect.">
            <a:extLst>
              <a:ext uri="{FF2B5EF4-FFF2-40B4-BE49-F238E27FC236}">
                <a16:creationId xmlns:a16="http://schemas.microsoft.com/office/drawing/2014/main" id="{6C6BB8B5-B01A-2D42-1867-E6196F48F3E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112" t="2178" r="1734" b="19814"/>
          <a:stretch/>
        </p:blipFill>
        <p:spPr>
          <a:xfrm>
            <a:off x="5280302" y="2314291"/>
            <a:ext cx="4141465" cy="4016999"/>
          </a:xfrm>
          <a:prstGeom prst="rect">
            <a:avLst/>
          </a:prstGeom>
        </p:spPr>
      </p:pic>
      <p:pic>
        <p:nvPicPr>
          <p:cNvPr id="35" name="Picture 34" descr="A qr code with a black border&#10;&#10;AI-generated content may be incorrect.">
            <a:extLst>
              <a:ext uri="{FF2B5EF4-FFF2-40B4-BE49-F238E27FC236}">
                <a16:creationId xmlns:a16="http://schemas.microsoft.com/office/drawing/2014/main" id="{55FE56AD-21C0-E262-5EA3-54DE9AA71F35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1525" b="22045"/>
          <a:stretch/>
        </p:blipFill>
        <p:spPr>
          <a:xfrm>
            <a:off x="730629" y="2314290"/>
            <a:ext cx="4204624" cy="4016999"/>
          </a:xfrm>
          <a:prstGeom prst="rect">
            <a:avLst/>
          </a:prstGeom>
        </p:spPr>
      </p:pic>
      <p:pic>
        <p:nvPicPr>
          <p:cNvPr id="37" name="Picture 36" descr="A qr code with a black background&#10;&#10;AI-generated content may be incorrect.">
            <a:extLst>
              <a:ext uri="{FF2B5EF4-FFF2-40B4-BE49-F238E27FC236}">
                <a16:creationId xmlns:a16="http://schemas.microsoft.com/office/drawing/2014/main" id="{4B673275-B386-2BC8-B817-2AFE0D5B7805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1960" b="22046"/>
          <a:stretch/>
        </p:blipFill>
        <p:spPr>
          <a:xfrm>
            <a:off x="9766816" y="2323131"/>
            <a:ext cx="4228733" cy="4016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5947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9217D86D-A5B3-3617-7BDC-471C4B4CEC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halkboard with a message on it">
            <a:extLst>
              <a:ext uri="{FF2B5EF4-FFF2-40B4-BE49-F238E27FC236}">
                <a16:creationId xmlns:a16="http://schemas.microsoft.com/office/drawing/2014/main" id="{33A3E9DB-58FC-34AE-D574-10A3B638EC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8426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in a meeting">
            <a:extLst>
              <a:ext uri="{FF2B5EF4-FFF2-40B4-BE49-F238E27FC236}">
                <a16:creationId xmlns:a16="http://schemas.microsoft.com/office/drawing/2014/main" id="{C50D32D8-0D6A-3D33-E6E6-B76E447ACC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0"/>
            <a:ext cx="5921115" cy="8229600"/>
          </a:xfrm>
          <a:prstGeom prst="rect">
            <a:avLst/>
          </a:prstGeom>
        </p:spPr>
      </p:pic>
      <p:sp>
        <p:nvSpPr>
          <p:cNvPr id="4" name="Text 0">
            <a:extLst>
              <a:ext uri="{FF2B5EF4-FFF2-40B4-BE49-F238E27FC236}">
                <a16:creationId xmlns:a16="http://schemas.microsoft.com/office/drawing/2014/main" id="{9F78A5A2-70A1-AF27-DE30-E5BD20EF90A6}"/>
              </a:ext>
            </a:extLst>
          </p:cNvPr>
          <p:cNvSpPr/>
          <p:nvPr/>
        </p:nvSpPr>
        <p:spPr>
          <a:xfrm>
            <a:off x="7315199" y="432384"/>
            <a:ext cx="5525597" cy="6612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450" b="1" dirty="0">
                <a:solidFill>
                  <a:schemeClr val="accent6">
                    <a:lumMod val="20000"/>
                    <a:lumOff val="80000"/>
                  </a:schemeClr>
                </a:solidFill>
                <a:latin typeface="Montserrat" pitchFamily="2" charset="0"/>
                <a:cs typeface="Prompt Medium" pitchFamily="34" charset="-120"/>
              </a:rPr>
              <a:t>Table Of Contents</a:t>
            </a:r>
            <a:endParaRPr lang="en-US" sz="4450" b="1" dirty="0">
              <a:solidFill>
                <a:schemeClr val="accent6">
                  <a:lumMod val="20000"/>
                  <a:lumOff val="80000"/>
                </a:schemeClr>
              </a:solidFill>
              <a:latin typeface="Montserrat" pitchFamily="2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B9E5856-3C3E-1FBF-9F1A-C52D7276F209}"/>
              </a:ext>
            </a:extLst>
          </p:cNvPr>
          <p:cNvCxnSpPr>
            <a:cxnSpLocks/>
          </p:cNvCxnSpPr>
          <p:nvPr/>
        </p:nvCxnSpPr>
        <p:spPr>
          <a:xfrm>
            <a:off x="7315200" y="1288478"/>
            <a:ext cx="5261547" cy="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0">
            <a:extLst>
              <a:ext uri="{FF2B5EF4-FFF2-40B4-BE49-F238E27FC236}">
                <a16:creationId xmlns:a16="http://schemas.microsoft.com/office/drawing/2014/main" id="{F8091093-1A6C-5575-941F-6B739F779E9B}"/>
              </a:ext>
            </a:extLst>
          </p:cNvPr>
          <p:cNvSpPr/>
          <p:nvPr/>
        </p:nvSpPr>
        <p:spPr>
          <a:xfrm>
            <a:off x="7315209" y="1296630"/>
            <a:ext cx="5261550" cy="8086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571500" indent="-571500" algn="l">
              <a:lnSpc>
                <a:spcPts val="5400"/>
              </a:lnSpc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accent6">
                    <a:lumMod val="20000"/>
                    <a:lumOff val="80000"/>
                  </a:schemeClr>
                </a:solidFill>
                <a:latin typeface="Montserrat" pitchFamily="2" charset="0"/>
                <a:cs typeface="Prompt Medium" pitchFamily="34" charset="-120"/>
              </a:rPr>
              <a:t>Introduction</a:t>
            </a:r>
            <a:endParaRPr lang="en-US" sz="2200" dirty="0">
              <a:solidFill>
                <a:schemeClr val="accent6">
                  <a:lumMod val="20000"/>
                  <a:lumOff val="80000"/>
                </a:schemeClr>
              </a:solidFill>
              <a:latin typeface="Montserrat" pitchFamily="2" charset="0"/>
            </a:endParaRPr>
          </a:p>
        </p:txBody>
      </p:sp>
      <p:sp>
        <p:nvSpPr>
          <p:cNvPr id="10" name="Text 0">
            <a:extLst>
              <a:ext uri="{FF2B5EF4-FFF2-40B4-BE49-F238E27FC236}">
                <a16:creationId xmlns:a16="http://schemas.microsoft.com/office/drawing/2014/main" id="{D339FB09-72F2-84C3-EFC9-457DB3406E60}"/>
              </a:ext>
            </a:extLst>
          </p:cNvPr>
          <p:cNvSpPr/>
          <p:nvPr/>
        </p:nvSpPr>
        <p:spPr>
          <a:xfrm>
            <a:off x="7315209" y="1774643"/>
            <a:ext cx="5261550" cy="6612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571500" indent="-571500" algn="l">
              <a:lnSpc>
                <a:spcPts val="5400"/>
              </a:lnSpc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accent6">
                    <a:lumMod val="20000"/>
                    <a:lumOff val="80000"/>
                  </a:schemeClr>
                </a:solidFill>
                <a:latin typeface="Montserrat" pitchFamily="2" charset="0"/>
                <a:cs typeface="Prompt Medium" pitchFamily="34" charset="-120"/>
              </a:rPr>
              <a:t>Statistical</a:t>
            </a:r>
            <a:r>
              <a:rPr lang="en-US" sz="2200" dirty="0">
                <a:solidFill>
                  <a:srgbClr val="C6BFEE"/>
                </a:solidFill>
                <a:latin typeface="Montserrat" pitchFamily="2" charset="0"/>
                <a:cs typeface="Prompt Medium" pitchFamily="34" charset="-120"/>
              </a:rPr>
              <a:t> </a:t>
            </a:r>
            <a:r>
              <a:rPr lang="en-US" sz="2200" dirty="0">
                <a:solidFill>
                  <a:schemeClr val="accent6">
                    <a:lumMod val="20000"/>
                    <a:lumOff val="80000"/>
                  </a:schemeClr>
                </a:solidFill>
                <a:latin typeface="Montserrat" pitchFamily="2" charset="0"/>
                <a:cs typeface="Prompt Medium" pitchFamily="34" charset="-120"/>
              </a:rPr>
              <a:t>Measures</a:t>
            </a:r>
            <a:endParaRPr lang="en-US" sz="2200" dirty="0">
              <a:solidFill>
                <a:schemeClr val="accent6">
                  <a:lumMod val="20000"/>
                  <a:lumOff val="80000"/>
                </a:schemeClr>
              </a:solidFill>
              <a:latin typeface="Montserrat" pitchFamily="2" charset="0"/>
            </a:endParaRPr>
          </a:p>
        </p:txBody>
      </p:sp>
      <p:sp>
        <p:nvSpPr>
          <p:cNvPr id="12" name="Text 0">
            <a:extLst>
              <a:ext uri="{FF2B5EF4-FFF2-40B4-BE49-F238E27FC236}">
                <a16:creationId xmlns:a16="http://schemas.microsoft.com/office/drawing/2014/main" id="{4FC2158A-3B46-831C-7CEF-2AD8B77070A3}"/>
              </a:ext>
            </a:extLst>
          </p:cNvPr>
          <p:cNvSpPr/>
          <p:nvPr/>
        </p:nvSpPr>
        <p:spPr>
          <a:xfrm>
            <a:off x="8067207" y="2360032"/>
            <a:ext cx="4509540" cy="5734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571500" indent="-571500" algn="l">
              <a:lnSpc>
                <a:spcPts val="5400"/>
              </a:lnSpc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accent6">
                    <a:lumMod val="20000"/>
                    <a:lumOff val="80000"/>
                  </a:schemeClr>
                </a:solidFill>
                <a:latin typeface="Montserrat" pitchFamily="2" charset="0"/>
                <a:cs typeface="Prompt Medium" pitchFamily="34" charset="-120"/>
              </a:rPr>
              <a:t>Line Plot Comparison</a:t>
            </a:r>
            <a:endParaRPr lang="en-US" sz="2200" dirty="0">
              <a:solidFill>
                <a:schemeClr val="accent6">
                  <a:lumMod val="20000"/>
                  <a:lumOff val="80000"/>
                </a:schemeClr>
              </a:solidFill>
              <a:latin typeface="Montserrat" pitchFamily="2" charset="0"/>
            </a:endParaRPr>
          </a:p>
        </p:txBody>
      </p:sp>
      <p:sp>
        <p:nvSpPr>
          <p:cNvPr id="13" name="Text 0">
            <a:extLst>
              <a:ext uri="{FF2B5EF4-FFF2-40B4-BE49-F238E27FC236}">
                <a16:creationId xmlns:a16="http://schemas.microsoft.com/office/drawing/2014/main" id="{DCB3B0A1-8ED5-6202-FEDA-B7B48DC2A73A}"/>
              </a:ext>
            </a:extLst>
          </p:cNvPr>
          <p:cNvSpPr/>
          <p:nvPr/>
        </p:nvSpPr>
        <p:spPr>
          <a:xfrm>
            <a:off x="8067207" y="2835707"/>
            <a:ext cx="4897686" cy="8086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571500" indent="-571500" algn="l">
              <a:lnSpc>
                <a:spcPts val="5400"/>
              </a:lnSpc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accent6">
                    <a:lumMod val="20000"/>
                    <a:lumOff val="80000"/>
                  </a:schemeClr>
                </a:solidFill>
                <a:latin typeface="Montserrat" pitchFamily="2" charset="0"/>
                <a:cs typeface="Prompt Medium" pitchFamily="34" charset="-120"/>
              </a:rPr>
              <a:t>Distribution Graph</a:t>
            </a:r>
            <a:endParaRPr lang="en-US" sz="2200" dirty="0">
              <a:solidFill>
                <a:schemeClr val="accent6">
                  <a:lumMod val="20000"/>
                  <a:lumOff val="80000"/>
                </a:schemeClr>
              </a:solidFill>
              <a:latin typeface="Montserrat" pitchFamily="2" charset="0"/>
            </a:endParaRPr>
          </a:p>
        </p:txBody>
      </p:sp>
      <p:sp>
        <p:nvSpPr>
          <p:cNvPr id="16" name="Text 0">
            <a:extLst>
              <a:ext uri="{FF2B5EF4-FFF2-40B4-BE49-F238E27FC236}">
                <a16:creationId xmlns:a16="http://schemas.microsoft.com/office/drawing/2014/main" id="{DC53E0A5-21C0-8D8F-D1C2-62BAB8C47A4A}"/>
              </a:ext>
            </a:extLst>
          </p:cNvPr>
          <p:cNvSpPr/>
          <p:nvPr/>
        </p:nvSpPr>
        <p:spPr>
          <a:xfrm>
            <a:off x="8067219" y="3305031"/>
            <a:ext cx="4509540" cy="8086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571500" indent="-571500" algn="l">
              <a:lnSpc>
                <a:spcPts val="5400"/>
              </a:lnSpc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accent6">
                    <a:lumMod val="20000"/>
                    <a:lumOff val="80000"/>
                  </a:schemeClr>
                </a:solidFill>
                <a:latin typeface="Montserrat" pitchFamily="2" charset="0"/>
                <a:cs typeface="Prompt Medium" pitchFamily="34" charset="-120"/>
              </a:rPr>
              <a:t>Yearly By Change %</a:t>
            </a:r>
            <a:endParaRPr lang="en-US" sz="2200" dirty="0">
              <a:solidFill>
                <a:schemeClr val="accent6">
                  <a:lumMod val="20000"/>
                  <a:lumOff val="80000"/>
                </a:schemeClr>
              </a:solidFill>
              <a:latin typeface="Montserrat" pitchFamily="2" charset="0"/>
            </a:endParaRPr>
          </a:p>
        </p:txBody>
      </p:sp>
      <p:sp>
        <p:nvSpPr>
          <p:cNvPr id="20" name="Text 0">
            <a:extLst>
              <a:ext uri="{FF2B5EF4-FFF2-40B4-BE49-F238E27FC236}">
                <a16:creationId xmlns:a16="http://schemas.microsoft.com/office/drawing/2014/main" id="{833DEC55-9331-6040-4644-E96EA9661CF7}"/>
              </a:ext>
            </a:extLst>
          </p:cNvPr>
          <p:cNvSpPr/>
          <p:nvPr/>
        </p:nvSpPr>
        <p:spPr>
          <a:xfrm>
            <a:off x="7318896" y="6407525"/>
            <a:ext cx="5261550" cy="8086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571500" indent="-571500" algn="l">
              <a:lnSpc>
                <a:spcPts val="5400"/>
              </a:lnSpc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accent6">
                    <a:lumMod val="20000"/>
                    <a:lumOff val="80000"/>
                  </a:schemeClr>
                </a:solidFill>
                <a:latin typeface="Montserrat" pitchFamily="2" charset="0"/>
                <a:cs typeface="Prompt Medium" pitchFamily="34" charset="-120"/>
              </a:rPr>
              <a:t>Conclusion</a:t>
            </a:r>
            <a:endParaRPr lang="en-US" sz="2200" dirty="0">
              <a:solidFill>
                <a:schemeClr val="accent6">
                  <a:lumMod val="20000"/>
                  <a:lumOff val="80000"/>
                </a:schemeClr>
              </a:solidFill>
              <a:latin typeface="Montserrat" pitchFamily="2" charset="0"/>
            </a:endParaRPr>
          </a:p>
        </p:txBody>
      </p:sp>
      <p:pic>
        <p:nvPicPr>
          <p:cNvPr id="5" name="Picture 4" descr="A person holding a pen and papers on a desk">
            <a:extLst>
              <a:ext uri="{FF2B5EF4-FFF2-40B4-BE49-F238E27FC236}">
                <a16:creationId xmlns:a16="http://schemas.microsoft.com/office/drawing/2014/main" id="{332651AF-2707-E071-21A0-8AF7BA6EB2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0" y="0"/>
            <a:ext cx="5921115" cy="8229600"/>
          </a:xfrm>
          <a:prstGeom prst="rect">
            <a:avLst/>
          </a:prstGeom>
        </p:spPr>
      </p:pic>
      <p:sp>
        <p:nvSpPr>
          <p:cNvPr id="7" name="Text 0">
            <a:extLst>
              <a:ext uri="{FF2B5EF4-FFF2-40B4-BE49-F238E27FC236}">
                <a16:creationId xmlns:a16="http://schemas.microsoft.com/office/drawing/2014/main" id="{54BBE270-49B0-53B5-BA32-42C3B37084E1}"/>
              </a:ext>
            </a:extLst>
          </p:cNvPr>
          <p:cNvSpPr/>
          <p:nvPr/>
        </p:nvSpPr>
        <p:spPr>
          <a:xfrm>
            <a:off x="8070906" y="3839655"/>
            <a:ext cx="4509540" cy="8086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571500" indent="-571500" algn="l">
              <a:lnSpc>
                <a:spcPts val="5400"/>
              </a:lnSpc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accent6">
                    <a:lumMod val="20000"/>
                    <a:lumOff val="80000"/>
                  </a:schemeClr>
                </a:solidFill>
                <a:latin typeface="Montserrat" pitchFamily="2" charset="0"/>
                <a:cs typeface="Prompt Medium" pitchFamily="34" charset="-120"/>
              </a:rPr>
              <a:t>Q-Q Plot For Normality</a:t>
            </a:r>
            <a:endParaRPr lang="en-US" sz="2200" dirty="0">
              <a:solidFill>
                <a:schemeClr val="accent6">
                  <a:lumMod val="20000"/>
                  <a:lumOff val="80000"/>
                </a:schemeClr>
              </a:solidFill>
              <a:latin typeface="Montserrat" pitchFamily="2" charset="0"/>
            </a:endParaRPr>
          </a:p>
        </p:txBody>
      </p:sp>
      <p:sp>
        <p:nvSpPr>
          <p:cNvPr id="8" name="Text 0">
            <a:extLst>
              <a:ext uri="{FF2B5EF4-FFF2-40B4-BE49-F238E27FC236}">
                <a16:creationId xmlns:a16="http://schemas.microsoft.com/office/drawing/2014/main" id="{197F5F13-AF3C-6A86-1384-1C85D2331A42}"/>
              </a:ext>
            </a:extLst>
          </p:cNvPr>
          <p:cNvSpPr/>
          <p:nvPr/>
        </p:nvSpPr>
        <p:spPr>
          <a:xfrm>
            <a:off x="8067207" y="4451966"/>
            <a:ext cx="4509540" cy="8086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571500" indent="-571500" algn="l">
              <a:lnSpc>
                <a:spcPts val="5400"/>
              </a:lnSpc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accent6">
                    <a:lumMod val="20000"/>
                    <a:lumOff val="80000"/>
                  </a:schemeClr>
                </a:solidFill>
                <a:latin typeface="Montserrat" pitchFamily="2" charset="0"/>
                <a:cs typeface="Prompt Medium" pitchFamily="34" charset="-120"/>
              </a:rPr>
              <a:t>CLT (Sample Means) - India</a:t>
            </a:r>
            <a:endParaRPr lang="en-US" sz="2200" dirty="0">
              <a:solidFill>
                <a:schemeClr val="accent6">
                  <a:lumMod val="20000"/>
                  <a:lumOff val="80000"/>
                </a:schemeClr>
              </a:solidFill>
              <a:latin typeface="Montserrat" pitchFamily="2" charset="0"/>
            </a:endParaRPr>
          </a:p>
        </p:txBody>
      </p:sp>
      <p:sp>
        <p:nvSpPr>
          <p:cNvPr id="11" name="Text 0">
            <a:extLst>
              <a:ext uri="{FF2B5EF4-FFF2-40B4-BE49-F238E27FC236}">
                <a16:creationId xmlns:a16="http://schemas.microsoft.com/office/drawing/2014/main" id="{137DC393-66E6-83AB-7305-909037996206}"/>
              </a:ext>
            </a:extLst>
          </p:cNvPr>
          <p:cNvSpPr/>
          <p:nvPr/>
        </p:nvSpPr>
        <p:spPr>
          <a:xfrm>
            <a:off x="8070906" y="4974693"/>
            <a:ext cx="5261550" cy="8086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571500" indent="-571500" algn="l">
              <a:lnSpc>
                <a:spcPts val="5400"/>
              </a:lnSpc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accent6">
                    <a:lumMod val="20000"/>
                    <a:lumOff val="80000"/>
                  </a:schemeClr>
                </a:solidFill>
                <a:latin typeface="Montserrat" pitchFamily="2" charset="0"/>
                <a:cs typeface="Prompt Medium" pitchFamily="34" charset="-120"/>
              </a:rPr>
              <a:t>CLT (Sample Means) - Germany</a:t>
            </a:r>
            <a:endParaRPr lang="en-US" sz="2200" dirty="0">
              <a:solidFill>
                <a:schemeClr val="accent6">
                  <a:lumMod val="20000"/>
                  <a:lumOff val="80000"/>
                </a:schemeClr>
              </a:solidFill>
              <a:latin typeface="Montserrat" pitchFamily="2" charset="0"/>
            </a:endParaRPr>
          </a:p>
        </p:txBody>
      </p:sp>
      <p:sp>
        <p:nvSpPr>
          <p:cNvPr id="14" name="Text 0">
            <a:extLst>
              <a:ext uri="{FF2B5EF4-FFF2-40B4-BE49-F238E27FC236}">
                <a16:creationId xmlns:a16="http://schemas.microsoft.com/office/drawing/2014/main" id="{359EFCD4-A730-7680-38EF-3D4E6743D0AB}"/>
              </a:ext>
            </a:extLst>
          </p:cNvPr>
          <p:cNvSpPr/>
          <p:nvPr/>
        </p:nvSpPr>
        <p:spPr>
          <a:xfrm>
            <a:off x="8070906" y="5598901"/>
            <a:ext cx="5785956" cy="8413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571500" indent="-571500" algn="l">
              <a:lnSpc>
                <a:spcPts val="5400"/>
              </a:lnSpc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accent6">
                    <a:lumMod val="20000"/>
                    <a:lumOff val="80000"/>
                  </a:schemeClr>
                </a:solidFill>
                <a:latin typeface="Montserrat" pitchFamily="2" charset="0"/>
                <a:cs typeface="Prompt Medium" pitchFamily="34" charset="-120"/>
              </a:rPr>
              <a:t>Final Mean Comparison After T- Test</a:t>
            </a:r>
            <a:endParaRPr lang="en-US" sz="2200" dirty="0">
              <a:solidFill>
                <a:schemeClr val="accent6">
                  <a:lumMod val="20000"/>
                  <a:lumOff val="80000"/>
                </a:schemeClr>
              </a:solidFill>
              <a:latin typeface="Montserrat" pitchFamily="2" charset="0"/>
            </a:endParaRPr>
          </a:p>
        </p:txBody>
      </p:sp>
      <p:sp>
        <p:nvSpPr>
          <p:cNvPr id="15" name="Text 0">
            <a:extLst>
              <a:ext uri="{FF2B5EF4-FFF2-40B4-BE49-F238E27FC236}">
                <a16:creationId xmlns:a16="http://schemas.microsoft.com/office/drawing/2014/main" id="{5752ED4F-75E5-C8CF-AF97-59948B93AFC3}"/>
              </a:ext>
            </a:extLst>
          </p:cNvPr>
          <p:cNvSpPr/>
          <p:nvPr/>
        </p:nvSpPr>
        <p:spPr>
          <a:xfrm>
            <a:off x="7318896" y="6876849"/>
            <a:ext cx="4509540" cy="8086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571500" indent="-571500" algn="l">
              <a:lnSpc>
                <a:spcPts val="5400"/>
              </a:lnSpc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accent6">
                    <a:lumMod val="20000"/>
                    <a:lumOff val="80000"/>
                  </a:schemeClr>
                </a:solidFill>
                <a:latin typeface="Montserrat" pitchFamily="2" charset="0"/>
                <a:cs typeface="Prompt Medium" pitchFamily="34" charset="-120"/>
              </a:rPr>
              <a:t>Resources</a:t>
            </a:r>
            <a:endParaRPr lang="en-US" sz="2200" dirty="0">
              <a:solidFill>
                <a:schemeClr val="accent6">
                  <a:lumMod val="20000"/>
                  <a:lumOff val="80000"/>
                </a:schemeClr>
              </a:solidFill>
              <a:latin typeface="Montserra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29882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07352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chemeClr val="accent6">
                    <a:lumMod val="20000"/>
                    <a:lumOff val="80000"/>
                  </a:scheme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Setting the Stage: Introducing FLFPR</a:t>
            </a:r>
            <a:endParaRPr lang="en-US" sz="4450" b="1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Shape 1"/>
          <p:cNvSpPr/>
          <p:nvPr/>
        </p:nvSpPr>
        <p:spPr>
          <a:xfrm>
            <a:off x="6280190" y="329124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7017306" y="336911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chemeClr val="accent6">
                    <a:lumMod val="20000"/>
                    <a:lumOff val="80000"/>
                  </a:scheme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What is FLFPR?</a:t>
            </a:r>
            <a:endParaRPr lang="en-US" sz="220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6" name="Text 3"/>
          <p:cNvSpPr/>
          <p:nvPr/>
        </p:nvSpPr>
        <p:spPr>
          <a:xfrm>
            <a:off x="7017306" y="3859530"/>
            <a:ext cx="289941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chemeClr val="accent6">
                    <a:lumMod val="20000"/>
                    <a:lumOff val="80000"/>
                  </a:schemeClr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Percentage of women employed or actively seeking work.</a:t>
            </a:r>
            <a:endParaRPr lang="en-US" sz="175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7" name="Shape 4"/>
          <p:cNvSpPr/>
          <p:nvPr/>
        </p:nvSpPr>
        <p:spPr>
          <a:xfrm>
            <a:off x="10200203" y="329124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10937319" y="336911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chemeClr val="accent6">
                    <a:lumMod val="20000"/>
                    <a:lumOff val="80000"/>
                  </a:scheme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Why It Matters</a:t>
            </a:r>
            <a:endParaRPr lang="en-US" sz="220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9" name="Text 6"/>
          <p:cNvSpPr/>
          <p:nvPr/>
        </p:nvSpPr>
        <p:spPr>
          <a:xfrm>
            <a:off x="10937319" y="3859530"/>
            <a:ext cx="289941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chemeClr val="accent6">
                    <a:lumMod val="20000"/>
                    <a:lumOff val="80000"/>
                  </a:schemeClr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Key economic indicator of gender equality and workforce potential.</a:t>
            </a:r>
            <a:endParaRPr lang="en-US" sz="175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0" name="Shape 7"/>
          <p:cNvSpPr/>
          <p:nvPr/>
        </p:nvSpPr>
        <p:spPr>
          <a:xfrm>
            <a:off x="6280190" y="540186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7017306" y="547973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chemeClr val="accent6">
                    <a:lumMod val="20000"/>
                    <a:lumOff val="80000"/>
                  </a:scheme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Global Trends</a:t>
            </a:r>
            <a:endParaRPr lang="en-US" sz="220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2" name="Text 9"/>
          <p:cNvSpPr/>
          <p:nvPr/>
        </p:nvSpPr>
        <p:spPr>
          <a:xfrm>
            <a:off x="7017306" y="5970151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chemeClr val="accent6">
                    <a:lumMod val="20000"/>
                    <a:lumOff val="80000"/>
                  </a:schemeClr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FLFPR varies due to culture, economy, and policy differences worldwide.</a:t>
            </a:r>
            <a:endParaRPr lang="en-US" sz="175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14" name="Graphic 13" descr="Group of women with solid fill">
            <a:extLst>
              <a:ext uri="{FF2B5EF4-FFF2-40B4-BE49-F238E27FC236}">
                <a16:creationId xmlns:a16="http://schemas.microsoft.com/office/drawing/2014/main" id="{C0BB0D4F-8ABE-7025-34B3-29F23E95A9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22159" y="3333095"/>
            <a:ext cx="426363" cy="426363"/>
          </a:xfrm>
          <a:prstGeom prst="rect">
            <a:avLst/>
          </a:prstGeom>
        </p:spPr>
      </p:pic>
      <p:pic>
        <p:nvPicPr>
          <p:cNvPr id="16" name="Graphic 15" descr="Customer review with solid fill">
            <a:extLst>
              <a:ext uri="{FF2B5EF4-FFF2-40B4-BE49-F238E27FC236}">
                <a16:creationId xmlns:a16="http://schemas.microsoft.com/office/drawing/2014/main" id="{43CB2A3B-D7B4-0BE0-D880-328C75158A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242172" y="3333094"/>
            <a:ext cx="426363" cy="426363"/>
          </a:xfrm>
          <a:prstGeom prst="rect">
            <a:avLst/>
          </a:prstGeom>
        </p:spPr>
      </p:pic>
      <p:pic>
        <p:nvPicPr>
          <p:cNvPr id="20" name="Graphic 19" descr="Statistics with solid fill">
            <a:extLst>
              <a:ext uri="{FF2B5EF4-FFF2-40B4-BE49-F238E27FC236}">
                <a16:creationId xmlns:a16="http://schemas.microsoft.com/office/drawing/2014/main" id="{42BD56D0-664D-7C93-3EB8-86D32D753E1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306740" y="5428298"/>
            <a:ext cx="457200" cy="457200"/>
          </a:xfrm>
          <a:prstGeom prst="rect">
            <a:avLst/>
          </a:prstGeom>
        </p:spPr>
      </p:pic>
      <p:pic>
        <p:nvPicPr>
          <p:cNvPr id="22" name="Picture 21" descr="A person in a red suit">
            <a:extLst>
              <a:ext uri="{FF2B5EF4-FFF2-40B4-BE49-F238E27FC236}">
                <a16:creationId xmlns:a16="http://schemas.microsoft.com/office/drawing/2014/main" id="{3FD9DF6E-5E9E-1481-1CB4-BDC460DBC4F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0" y="2603"/>
            <a:ext cx="5486399" cy="822699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8CD8EE3F-3D22-4AC0-DED4-1616E5B0F0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AE687354-9124-50D3-1E5C-5D0624CA091C}"/>
              </a:ext>
            </a:extLst>
          </p:cNvPr>
          <p:cNvSpPr/>
          <p:nvPr/>
        </p:nvSpPr>
        <p:spPr>
          <a:xfrm>
            <a:off x="889001" y="694374"/>
            <a:ext cx="11128828" cy="6539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400"/>
              </a:lnSpc>
            </a:pPr>
            <a:r>
              <a:rPr lang="en-US" sz="4000" dirty="0">
                <a:solidFill>
                  <a:schemeClr val="accent6">
                    <a:lumMod val="20000"/>
                    <a:lumOff val="80000"/>
                  </a:scheme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Painting the Picture: Line Plot Comparison</a:t>
            </a:r>
            <a:endParaRPr lang="en-US" sz="400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  <a:p>
            <a:pPr marL="0" indent="0" algn="l">
              <a:lnSpc>
                <a:spcPts val="5400"/>
              </a:lnSpc>
              <a:buNone/>
            </a:pPr>
            <a:endParaRPr lang="en-US" sz="3900" dirty="0">
              <a:solidFill>
                <a:schemeClr val="accent6">
                  <a:lumMod val="20000"/>
                  <a:lumOff val="80000"/>
                </a:schemeClr>
              </a:solidFill>
              <a:latin typeface="Prompt Medium" pitchFamily="34" charset="0"/>
              <a:cs typeface="Prompt Medium" pitchFamily="34" charset="-120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61B64AF-EBA5-6105-3919-8E6297A1F52E}"/>
              </a:ext>
            </a:extLst>
          </p:cNvPr>
          <p:cNvCxnSpPr>
            <a:cxnSpLocks/>
          </p:cNvCxnSpPr>
          <p:nvPr/>
        </p:nvCxnSpPr>
        <p:spPr>
          <a:xfrm>
            <a:off x="889001" y="1511300"/>
            <a:ext cx="10698480" cy="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0">
            <a:extLst>
              <a:ext uri="{FF2B5EF4-FFF2-40B4-BE49-F238E27FC236}">
                <a16:creationId xmlns:a16="http://schemas.microsoft.com/office/drawing/2014/main" id="{467B768E-0753-0781-71ED-8EC8BFCB73A6}"/>
              </a:ext>
            </a:extLst>
          </p:cNvPr>
          <p:cNvSpPr/>
          <p:nvPr/>
        </p:nvSpPr>
        <p:spPr>
          <a:xfrm>
            <a:off x="889001" y="7088662"/>
            <a:ext cx="10706100" cy="5423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dirty="0">
                <a:solidFill>
                  <a:schemeClr val="accent6">
                    <a:lumMod val="20000"/>
                    <a:lumOff val="80000"/>
                  </a:schemeClr>
                </a:solidFill>
                <a:latin typeface="Montserrat" pitchFamily="2" charset="0"/>
                <a:cs typeface="Mukta Light" panose="020B0604020202020204" charset="0"/>
              </a:rPr>
              <a:t>Fig 1. </a:t>
            </a:r>
          </a:p>
        </p:txBody>
      </p:sp>
      <p:pic>
        <p:nvPicPr>
          <p:cNvPr id="3" name="Picture 2" descr="A graph showing the number of women in labor">
            <a:extLst>
              <a:ext uri="{FF2B5EF4-FFF2-40B4-BE49-F238E27FC236}">
                <a16:creationId xmlns:a16="http://schemas.microsoft.com/office/drawing/2014/main" id="{02BABCD6-13FD-7357-6981-D1036DE142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8780" y="1962269"/>
            <a:ext cx="6373986" cy="4974108"/>
          </a:xfrm>
          <a:prstGeom prst="rect">
            <a:avLst/>
          </a:prstGeom>
        </p:spPr>
      </p:pic>
      <p:sp>
        <p:nvSpPr>
          <p:cNvPr id="4" name="Text 0">
            <a:extLst>
              <a:ext uri="{FF2B5EF4-FFF2-40B4-BE49-F238E27FC236}">
                <a16:creationId xmlns:a16="http://schemas.microsoft.com/office/drawing/2014/main" id="{A3B05844-8DB0-4C36-81AE-883359A6386E}"/>
              </a:ext>
            </a:extLst>
          </p:cNvPr>
          <p:cNvSpPr/>
          <p:nvPr/>
        </p:nvSpPr>
        <p:spPr>
          <a:xfrm>
            <a:off x="8008314" y="1767898"/>
            <a:ext cx="3814011" cy="6539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400"/>
              </a:lnSpc>
            </a:pPr>
            <a:r>
              <a:rPr lang="en-US" sz="4000" b="1" dirty="0">
                <a:solidFill>
                  <a:schemeClr val="accent6">
                    <a:lumMod val="20000"/>
                    <a:lumOff val="80000"/>
                  </a:scheme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Interpretation: </a:t>
            </a:r>
            <a:endParaRPr lang="en-US" sz="4000" b="1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  <a:p>
            <a:pPr marL="0" indent="0" algn="l">
              <a:lnSpc>
                <a:spcPts val="5400"/>
              </a:lnSpc>
              <a:buNone/>
            </a:pPr>
            <a:endParaRPr lang="en-US" sz="3900" b="1" dirty="0">
              <a:solidFill>
                <a:schemeClr val="accent6">
                  <a:lumMod val="20000"/>
                  <a:lumOff val="80000"/>
                </a:schemeClr>
              </a:solidFill>
              <a:latin typeface="Prompt Medium" pitchFamily="34" charset="0"/>
              <a:cs typeface="Prompt Medium" pitchFamily="34" charset="-12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4463B7-3152-3FB8-7AA9-2133AA5BE172}"/>
              </a:ext>
            </a:extLst>
          </p:cNvPr>
          <p:cNvSpPr txBox="1"/>
          <p:nvPr/>
        </p:nvSpPr>
        <p:spPr>
          <a:xfrm>
            <a:off x="8008314" y="2587518"/>
            <a:ext cx="57330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chemeClr val="accent6">
                    <a:lumMod val="20000"/>
                    <a:lumOff val="80000"/>
                  </a:schemeClr>
                </a:solidFill>
                <a:latin typeface="Montserrat" pitchFamily="2" charset="0"/>
              </a:rPr>
              <a:t>Germany's FLFPR</a:t>
            </a:r>
            <a:r>
              <a:rPr lang="en-US" dirty="0">
                <a:solidFill>
                  <a:schemeClr val="accent6">
                    <a:lumMod val="20000"/>
                    <a:lumOff val="80000"/>
                  </a:schemeClr>
                </a:solidFill>
                <a:latin typeface="Montserrat" pitchFamily="2" charset="0"/>
              </a:rPr>
              <a:t> shows a consistent upward trend, increasing from around 45% in 1990 to over 55% in 2022,  indicating progressive inclusion of women in the workforce.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952F65-5B35-24AE-888F-D68E32A505B0}"/>
              </a:ext>
            </a:extLst>
          </p:cNvPr>
          <p:cNvSpPr txBox="1"/>
          <p:nvPr/>
        </p:nvSpPr>
        <p:spPr>
          <a:xfrm>
            <a:off x="8008313" y="4122370"/>
            <a:ext cx="57330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chemeClr val="accent6">
                    <a:lumMod val="20000"/>
                    <a:lumOff val="80000"/>
                  </a:schemeClr>
                </a:solidFill>
                <a:latin typeface="Montserrat" pitchFamily="2" charset="0"/>
              </a:rPr>
              <a:t>India's FLFPR</a:t>
            </a:r>
            <a:r>
              <a:rPr lang="en-US" dirty="0">
                <a:solidFill>
                  <a:schemeClr val="accent6">
                    <a:lumMod val="20000"/>
                    <a:lumOff val="80000"/>
                  </a:schemeClr>
                </a:solidFill>
                <a:latin typeface="Montserrat" pitchFamily="2" charset="0"/>
              </a:rPr>
              <a:t> rose slightly from about 30% in 1990 to a peak near 35% in the early 2000s, but then saw a steady decline until around 2020, before a slight recovery by 2022.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C5B345-132C-44C4-9B1B-4E90ED19AC8D}"/>
              </a:ext>
            </a:extLst>
          </p:cNvPr>
          <p:cNvSpPr txBox="1"/>
          <p:nvPr/>
        </p:nvSpPr>
        <p:spPr>
          <a:xfrm>
            <a:off x="7961524" y="5657222"/>
            <a:ext cx="573308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chemeClr val="accent6">
                    <a:lumMod val="20000"/>
                    <a:lumOff val="80000"/>
                  </a:schemeClr>
                </a:solidFill>
                <a:latin typeface="Montserrat" pitchFamily="2" charset="0"/>
              </a:rPr>
              <a:t>Overall comparison</a:t>
            </a:r>
            <a:r>
              <a:rPr lang="en-US" dirty="0">
                <a:solidFill>
                  <a:schemeClr val="accent6">
                    <a:lumMod val="20000"/>
                    <a:lumOff val="80000"/>
                  </a:schemeClr>
                </a:solidFill>
                <a:latin typeface="Montserrat" pitchFamily="2" charset="0"/>
              </a:rPr>
              <a:t> highlights a widening gap between the two countries, with Germany maintaining significantly higher and improving female labor participation, whereas India's rate remained lower and showed a long-term decline.</a:t>
            </a:r>
          </a:p>
        </p:txBody>
      </p:sp>
    </p:spTree>
    <p:extLst>
      <p:ext uri="{BB962C8B-B14F-4D97-AF65-F5344CB8AC3E}">
        <p14:creationId xmlns:p14="http://schemas.microsoft.com/office/powerpoint/2010/main" val="9608264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494DDD6F-22E2-5645-3C91-D7DFF47EDD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1D8469D7-0BCC-DEAE-E14E-49024C1F2BF2}"/>
              </a:ext>
            </a:extLst>
          </p:cNvPr>
          <p:cNvSpPr/>
          <p:nvPr/>
        </p:nvSpPr>
        <p:spPr>
          <a:xfrm>
            <a:off x="889001" y="694374"/>
            <a:ext cx="11128828" cy="6539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400"/>
              </a:lnSpc>
            </a:pPr>
            <a:r>
              <a:rPr lang="en-US" sz="4000" b="1" dirty="0">
                <a:solidFill>
                  <a:schemeClr val="accent6">
                    <a:lumMod val="20000"/>
                    <a:lumOff val="80000"/>
                  </a:schemeClr>
                </a:solidFill>
                <a:latin typeface="Montserrat" pitchFamily="2" charset="0"/>
                <a:ea typeface="Montserrat" pitchFamily="34" charset="-122"/>
                <a:cs typeface="Montserrat" pitchFamily="34" charset="-120"/>
              </a:rPr>
              <a:t>Pie Chart Comparison</a:t>
            </a:r>
            <a:endParaRPr lang="en-US" sz="4000" b="1" dirty="0">
              <a:solidFill>
                <a:schemeClr val="accent6">
                  <a:lumMod val="20000"/>
                  <a:lumOff val="80000"/>
                </a:schemeClr>
              </a:solidFill>
              <a:latin typeface="Montserrat" pitchFamily="2" charset="0"/>
            </a:endParaRPr>
          </a:p>
          <a:p>
            <a:pPr marL="0" indent="0" algn="l">
              <a:lnSpc>
                <a:spcPts val="5400"/>
              </a:lnSpc>
              <a:buNone/>
            </a:pPr>
            <a:endParaRPr lang="en-US" sz="3900" b="1" dirty="0">
              <a:solidFill>
                <a:schemeClr val="accent6">
                  <a:lumMod val="20000"/>
                  <a:lumOff val="80000"/>
                </a:schemeClr>
              </a:solidFill>
              <a:latin typeface="Montserrat" pitchFamily="2" charset="0"/>
              <a:cs typeface="Prompt Medium" pitchFamily="34" charset="-120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EBF8880-1EAD-4737-2D74-CDA6799ECA78}"/>
              </a:ext>
            </a:extLst>
          </p:cNvPr>
          <p:cNvCxnSpPr>
            <a:cxnSpLocks/>
          </p:cNvCxnSpPr>
          <p:nvPr/>
        </p:nvCxnSpPr>
        <p:spPr>
          <a:xfrm>
            <a:off x="889001" y="1511300"/>
            <a:ext cx="10698480" cy="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0">
            <a:extLst>
              <a:ext uri="{FF2B5EF4-FFF2-40B4-BE49-F238E27FC236}">
                <a16:creationId xmlns:a16="http://schemas.microsoft.com/office/drawing/2014/main" id="{D498BADE-79D5-22D9-9EA9-D431D16672B7}"/>
              </a:ext>
            </a:extLst>
          </p:cNvPr>
          <p:cNvSpPr/>
          <p:nvPr/>
        </p:nvSpPr>
        <p:spPr>
          <a:xfrm>
            <a:off x="889001" y="7088662"/>
            <a:ext cx="10706100" cy="5423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b="1" dirty="0">
                <a:solidFill>
                  <a:schemeClr val="accent6">
                    <a:lumMod val="20000"/>
                    <a:lumOff val="80000"/>
                  </a:schemeClr>
                </a:solidFill>
                <a:latin typeface="Montserrat" pitchFamily="2" charset="0"/>
                <a:cs typeface="Mukta Light" panose="020B0604020202020204" charset="0"/>
              </a:rPr>
              <a:t>Fig 2. </a:t>
            </a:r>
          </a:p>
        </p:txBody>
      </p:sp>
      <p:pic>
        <p:nvPicPr>
          <p:cNvPr id="6" name="Picture 5" descr="A green pie chart with a red triangle&#10;&#10;AI-generated content may be incorrect.">
            <a:extLst>
              <a:ext uri="{FF2B5EF4-FFF2-40B4-BE49-F238E27FC236}">
                <a16:creationId xmlns:a16="http://schemas.microsoft.com/office/drawing/2014/main" id="{5EE59444-DF39-7567-AC83-1AE7A00302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3840" y="4986365"/>
            <a:ext cx="2963115" cy="1873737"/>
          </a:xfrm>
          <a:prstGeom prst="rect">
            <a:avLst/>
          </a:prstGeom>
        </p:spPr>
      </p:pic>
      <p:pic>
        <p:nvPicPr>
          <p:cNvPr id="8" name="Picture 7" descr="A pie chart with a number of different colored parts&#10;&#10;AI-generated content may be incorrect.">
            <a:extLst>
              <a:ext uri="{FF2B5EF4-FFF2-40B4-BE49-F238E27FC236}">
                <a16:creationId xmlns:a16="http://schemas.microsoft.com/office/drawing/2014/main" id="{FAE04EFC-774D-D184-3932-26C9D08487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4886" y="2061772"/>
            <a:ext cx="2981024" cy="1873739"/>
          </a:xfrm>
          <a:prstGeom prst="rect">
            <a:avLst/>
          </a:prstGeom>
        </p:spPr>
      </p:pic>
      <p:pic>
        <p:nvPicPr>
          <p:cNvPr id="10" name="Picture 9" descr="A pie chart with a string&#10;&#10;AI-generated content may be incorrect.">
            <a:extLst>
              <a:ext uri="{FF2B5EF4-FFF2-40B4-BE49-F238E27FC236}">
                <a16:creationId xmlns:a16="http://schemas.microsoft.com/office/drawing/2014/main" id="{0F12CA73-8B84-394C-284D-F8A07EA930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63897" y="4986364"/>
            <a:ext cx="2981024" cy="1873738"/>
          </a:xfrm>
          <a:prstGeom prst="rect">
            <a:avLst/>
          </a:prstGeom>
        </p:spPr>
      </p:pic>
      <p:pic>
        <p:nvPicPr>
          <p:cNvPr id="12" name="Picture 11" descr="A yellow pie chart with a green triangle&#10;&#10;AI-generated content may be incorrect.">
            <a:extLst>
              <a:ext uri="{FF2B5EF4-FFF2-40B4-BE49-F238E27FC236}">
                <a16:creationId xmlns:a16="http://schemas.microsoft.com/office/drawing/2014/main" id="{FB0CDB7F-2BB0-230C-C6AC-06D498CA75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63897" y="2061772"/>
            <a:ext cx="2981024" cy="1873739"/>
          </a:xfrm>
          <a:prstGeom prst="rect">
            <a:avLst/>
          </a:prstGeom>
        </p:spPr>
      </p:pic>
      <p:sp>
        <p:nvSpPr>
          <p:cNvPr id="13" name="Text 0">
            <a:extLst>
              <a:ext uri="{FF2B5EF4-FFF2-40B4-BE49-F238E27FC236}">
                <a16:creationId xmlns:a16="http://schemas.microsoft.com/office/drawing/2014/main" id="{0335A85D-5B3C-F962-2634-C6B58C243570}"/>
              </a:ext>
            </a:extLst>
          </p:cNvPr>
          <p:cNvSpPr/>
          <p:nvPr/>
        </p:nvSpPr>
        <p:spPr>
          <a:xfrm>
            <a:off x="11387184" y="2349776"/>
            <a:ext cx="2388974" cy="6539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400"/>
              </a:lnSpc>
            </a:pPr>
            <a:r>
              <a:rPr lang="en-US" sz="2400" b="1" dirty="0">
                <a:solidFill>
                  <a:schemeClr val="accent6">
                    <a:lumMod val="20000"/>
                    <a:lumOff val="80000"/>
                  </a:schemeClr>
                </a:solidFill>
                <a:latin typeface="Montserrat" pitchFamily="2" charset="0"/>
              </a:rPr>
              <a:t>Germany: 2022</a:t>
            </a:r>
          </a:p>
          <a:p>
            <a:pPr marL="0" indent="0" algn="l">
              <a:lnSpc>
                <a:spcPts val="5400"/>
              </a:lnSpc>
              <a:buNone/>
            </a:pPr>
            <a:endParaRPr lang="en-US" sz="2400" b="1" dirty="0">
              <a:solidFill>
                <a:schemeClr val="accent6">
                  <a:lumMod val="20000"/>
                  <a:lumOff val="80000"/>
                </a:schemeClr>
              </a:solidFill>
              <a:latin typeface="Montserrat" pitchFamily="2" charset="0"/>
              <a:cs typeface="Prompt Medium" pitchFamily="34" charset="-120"/>
            </a:endParaRPr>
          </a:p>
        </p:txBody>
      </p:sp>
      <p:sp>
        <p:nvSpPr>
          <p:cNvPr id="14" name="Text 0">
            <a:extLst>
              <a:ext uri="{FF2B5EF4-FFF2-40B4-BE49-F238E27FC236}">
                <a16:creationId xmlns:a16="http://schemas.microsoft.com/office/drawing/2014/main" id="{B43AD2C9-89F3-1E3A-BD8B-7A30061629F2}"/>
              </a:ext>
            </a:extLst>
          </p:cNvPr>
          <p:cNvSpPr/>
          <p:nvPr/>
        </p:nvSpPr>
        <p:spPr>
          <a:xfrm>
            <a:off x="1006642" y="5596282"/>
            <a:ext cx="2388974" cy="6539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400"/>
              </a:lnSpc>
            </a:pPr>
            <a:r>
              <a:rPr lang="en-US" sz="2400" b="1" dirty="0">
                <a:solidFill>
                  <a:schemeClr val="accent6">
                    <a:lumMod val="20000"/>
                    <a:lumOff val="80000"/>
                  </a:schemeClr>
                </a:solidFill>
                <a:latin typeface="Montserrat" pitchFamily="2" charset="0"/>
              </a:rPr>
              <a:t>India: 1990</a:t>
            </a:r>
          </a:p>
          <a:p>
            <a:pPr marL="0" indent="0" algn="l">
              <a:lnSpc>
                <a:spcPts val="5400"/>
              </a:lnSpc>
              <a:buNone/>
            </a:pPr>
            <a:endParaRPr lang="en-US" sz="2400" b="1" dirty="0">
              <a:solidFill>
                <a:schemeClr val="accent6">
                  <a:lumMod val="20000"/>
                  <a:lumOff val="80000"/>
                </a:schemeClr>
              </a:solidFill>
              <a:latin typeface="Montserrat" pitchFamily="2" charset="0"/>
              <a:cs typeface="Prompt Medium" pitchFamily="34" charset="-120"/>
            </a:endParaRPr>
          </a:p>
        </p:txBody>
      </p:sp>
      <p:sp>
        <p:nvSpPr>
          <p:cNvPr id="15" name="Text 0">
            <a:extLst>
              <a:ext uri="{FF2B5EF4-FFF2-40B4-BE49-F238E27FC236}">
                <a16:creationId xmlns:a16="http://schemas.microsoft.com/office/drawing/2014/main" id="{47FA4B94-AD1E-66A8-20CE-E7F91AFF9F31}"/>
              </a:ext>
            </a:extLst>
          </p:cNvPr>
          <p:cNvSpPr/>
          <p:nvPr/>
        </p:nvSpPr>
        <p:spPr>
          <a:xfrm>
            <a:off x="11387184" y="5596282"/>
            <a:ext cx="2388974" cy="6539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400"/>
              </a:lnSpc>
            </a:pPr>
            <a:r>
              <a:rPr lang="en-US" sz="2400" b="1" dirty="0">
                <a:solidFill>
                  <a:schemeClr val="accent6">
                    <a:lumMod val="20000"/>
                    <a:lumOff val="80000"/>
                  </a:schemeClr>
                </a:solidFill>
                <a:latin typeface="Montserrat" pitchFamily="2" charset="0"/>
              </a:rPr>
              <a:t>India: 2022</a:t>
            </a:r>
          </a:p>
          <a:p>
            <a:pPr marL="0" indent="0" algn="l">
              <a:lnSpc>
                <a:spcPts val="5400"/>
              </a:lnSpc>
              <a:buNone/>
            </a:pPr>
            <a:endParaRPr lang="en-US" sz="2400" b="1" dirty="0">
              <a:solidFill>
                <a:schemeClr val="accent6">
                  <a:lumMod val="20000"/>
                  <a:lumOff val="80000"/>
                </a:schemeClr>
              </a:solidFill>
              <a:latin typeface="Montserrat" pitchFamily="2" charset="0"/>
              <a:cs typeface="Prompt Medium" pitchFamily="34" charset="-120"/>
            </a:endParaRPr>
          </a:p>
        </p:txBody>
      </p:sp>
      <p:sp>
        <p:nvSpPr>
          <p:cNvPr id="16" name="Text 0">
            <a:extLst>
              <a:ext uri="{FF2B5EF4-FFF2-40B4-BE49-F238E27FC236}">
                <a16:creationId xmlns:a16="http://schemas.microsoft.com/office/drawing/2014/main" id="{CB0EBB33-5F13-4D55-BF72-1D20C71D1FD2}"/>
              </a:ext>
            </a:extLst>
          </p:cNvPr>
          <p:cNvSpPr/>
          <p:nvPr/>
        </p:nvSpPr>
        <p:spPr>
          <a:xfrm>
            <a:off x="1006642" y="2497136"/>
            <a:ext cx="2388974" cy="6539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400"/>
              </a:lnSpc>
            </a:pPr>
            <a:r>
              <a:rPr lang="en-US" sz="2400" b="1" dirty="0">
                <a:solidFill>
                  <a:schemeClr val="accent6">
                    <a:lumMod val="20000"/>
                    <a:lumOff val="80000"/>
                  </a:schemeClr>
                </a:solidFill>
                <a:latin typeface="Montserrat" pitchFamily="2" charset="0"/>
              </a:rPr>
              <a:t>Germany: 1990</a:t>
            </a:r>
          </a:p>
          <a:p>
            <a:pPr marL="0" indent="0" algn="l">
              <a:lnSpc>
                <a:spcPts val="5400"/>
              </a:lnSpc>
              <a:buNone/>
            </a:pPr>
            <a:endParaRPr lang="en-US" sz="2400" b="1" dirty="0">
              <a:solidFill>
                <a:schemeClr val="accent6">
                  <a:lumMod val="20000"/>
                  <a:lumOff val="80000"/>
                </a:schemeClr>
              </a:solidFill>
              <a:latin typeface="Montserrat" pitchFamily="2" charset="0"/>
              <a:cs typeface="Prompt Medium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799513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9E881218-7784-8E2F-D2F9-ECBD6F0AEE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516FFE36-A8FF-5A73-C075-DB6E0A58B004}"/>
              </a:ext>
            </a:extLst>
          </p:cNvPr>
          <p:cNvSpPr/>
          <p:nvPr/>
        </p:nvSpPr>
        <p:spPr>
          <a:xfrm>
            <a:off x="889000" y="694374"/>
            <a:ext cx="11363959" cy="6539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400"/>
              </a:lnSpc>
            </a:pPr>
            <a:r>
              <a:rPr lang="en-US" sz="4000" b="1" dirty="0">
                <a:solidFill>
                  <a:schemeClr val="accent6">
                    <a:lumMod val="20000"/>
                    <a:lumOff val="80000"/>
                  </a:schemeClr>
                </a:solidFill>
                <a:latin typeface="Montserrat" pitchFamily="2" charset="0"/>
                <a:ea typeface="Montserrat" pitchFamily="34" charset="-122"/>
                <a:cs typeface="Montserrat" pitchFamily="34" charset="-120"/>
              </a:rPr>
              <a:t>Distribution Of FLFPR: India Vs Germany</a:t>
            </a:r>
            <a:endParaRPr lang="en-US" sz="4000" b="1" dirty="0">
              <a:solidFill>
                <a:schemeClr val="accent6">
                  <a:lumMod val="20000"/>
                  <a:lumOff val="80000"/>
                </a:schemeClr>
              </a:solidFill>
              <a:latin typeface="Montserrat" pitchFamily="2" charset="0"/>
            </a:endParaRPr>
          </a:p>
          <a:p>
            <a:pPr marL="0" indent="0" algn="l">
              <a:lnSpc>
                <a:spcPts val="5400"/>
              </a:lnSpc>
              <a:buNone/>
            </a:pPr>
            <a:endParaRPr lang="en-US" sz="3900" b="1" dirty="0">
              <a:solidFill>
                <a:schemeClr val="accent6">
                  <a:lumMod val="20000"/>
                  <a:lumOff val="80000"/>
                </a:schemeClr>
              </a:solidFill>
              <a:latin typeface="Montserrat" pitchFamily="2" charset="0"/>
              <a:cs typeface="Prompt Medium" pitchFamily="34" charset="-120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2C8FA6B-77C2-B07D-D40B-29D7F93F61CD}"/>
              </a:ext>
            </a:extLst>
          </p:cNvPr>
          <p:cNvCxnSpPr>
            <a:cxnSpLocks/>
          </p:cNvCxnSpPr>
          <p:nvPr/>
        </p:nvCxnSpPr>
        <p:spPr>
          <a:xfrm>
            <a:off x="889001" y="1511300"/>
            <a:ext cx="12330610" cy="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0">
            <a:extLst>
              <a:ext uri="{FF2B5EF4-FFF2-40B4-BE49-F238E27FC236}">
                <a16:creationId xmlns:a16="http://schemas.microsoft.com/office/drawing/2014/main" id="{290F322A-C15C-EF7B-25E1-39EFC6920871}"/>
              </a:ext>
            </a:extLst>
          </p:cNvPr>
          <p:cNvSpPr/>
          <p:nvPr/>
        </p:nvSpPr>
        <p:spPr>
          <a:xfrm>
            <a:off x="12787447" y="7126342"/>
            <a:ext cx="674553" cy="5704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b="1" dirty="0">
                <a:solidFill>
                  <a:schemeClr val="accent6">
                    <a:lumMod val="20000"/>
                    <a:lumOff val="80000"/>
                  </a:schemeClr>
                </a:solidFill>
                <a:latin typeface="Montserrat" pitchFamily="2" charset="0"/>
                <a:cs typeface="Mukta Light" panose="020B0604020202020204" charset="0"/>
              </a:rPr>
              <a:t>Fig 3.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39AC59-ED8F-1851-0919-846D00FE4F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5125" y="2421803"/>
            <a:ext cx="6608988" cy="4503836"/>
          </a:xfrm>
          <a:prstGeom prst="rect">
            <a:avLst/>
          </a:prstGeom>
        </p:spPr>
      </p:pic>
      <p:sp>
        <p:nvSpPr>
          <p:cNvPr id="6" name="Text 0">
            <a:extLst>
              <a:ext uri="{FF2B5EF4-FFF2-40B4-BE49-F238E27FC236}">
                <a16:creationId xmlns:a16="http://schemas.microsoft.com/office/drawing/2014/main" id="{4EB6FE8E-5563-6BC1-694A-177EF206BDFF}"/>
              </a:ext>
            </a:extLst>
          </p:cNvPr>
          <p:cNvSpPr/>
          <p:nvPr/>
        </p:nvSpPr>
        <p:spPr>
          <a:xfrm>
            <a:off x="609275" y="1767898"/>
            <a:ext cx="3814011" cy="6539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400"/>
              </a:lnSpc>
            </a:pPr>
            <a:r>
              <a:rPr lang="en-US" sz="4000" b="1" dirty="0">
                <a:solidFill>
                  <a:schemeClr val="accent6">
                    <a:lumMod val="20000"/>
                    <a:lumOff val="80000"/>
                  </a:scheme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Interpretation: </a:t>
            </a:r>
            <a:endParaRPr lang="en-US" sz="4000" b="1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  <a:p>
            <a:pPr marL="0" indent="0" algn="l">
              <a:lnSpc>
                <a:spcPts val="5400"/>
              </a:lnSpc>
              <a:buNone/>
            </a:pPr>
            <a:endParaRPr lang="en-US" sz="3900" b="1" dirty="0">
              <a:solidFill>
                <a:schemeClr val="accent6">
                  <a:lumMod val="20000"/>
                  <a:lumOff val="80000"/>
                </a:schemeClr>
              </a:solidFill>
              <a:latin typeface="Prompt Medium" pitchFamily="34" charset="0"/>
              <a:cs typeface="Prompt Medium" pitchFamily="34" charset="-12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FDB367-BFE2-F441-BE40-29134D7DC5D0}"/>
              </a:ext>
            </a:extLst>
          </p:cNvPr>
          <p:cNvSpPr txBox="1"/>
          <p:nvPr/>
        </p:nvSpPr>
        <p:spPr>
          <a:xfrm>
            <a:off x="609275" y="2587518"/>
            <a:ext cx="57330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chemeClr val="accent6">
                    <a:lumMod val="20000"/>
                    <a:lumOff val="80000"/>
                  </a:schemeClr>
                </a:solidFill>
                <a:latin typeface="Montserrat" pitchFamily="2" charset="0"/>
              </a:rPr>
              <a:t>Germany's FLFPR</a:t>
            </a:r>
            <a:r>
              <a:rPr lang="en-US" dirty="0">
                <a:solidFill>
                  <a:schemeClr val="accent6">
                    <a:lumMod val="20000"/>
                    <a:lumOff val="80000"/>
                  </a:schemeClr>
                </a:solidFill>
                <a:latin typeface="Montserrat" pitchFamily="2" charset="0"/>
              </a:rPr>
              <a:t> shows a consistent upward trend, increasing from around 45% in 1990 to over 55% in 2022,  indicating progressive inclusion of women in the workforce.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F99C06-229D-AE68-8555-187F2D3305F0}"/>
              </a:ext>
            </a:extLst>
          </p:cNvPr>
          <p:cNvSpPr txBox="1"/>
          <p:nvPr/>
        </p:nvSpPr>
        <p:spPr>
          <a:xfrm>
            <a:off x="609274" y="4122370"/>
            <a:ext cx="57330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chemeClr val="accent6">
                    <a:lumMod val="20000"/>
                    <a:lumOff val="80000"/>
                  </a:schemeClr>
                </a:solidFill>
                <a:latin typeface="Montserrat" pitchFamily="2" charset="0"/>
              </a:rPr>
              <a:t>India's FLFPR</a:t>
            </a:r>
            <a:r>
              <a:rPr lang="en-US" dirty="0">
                <a:solidFill>
                  <a:schemeClr val="accent6">
                    <a:lumMod val="20000"/>
                    <a:lumOff val="80000"/>
                  </a:schemeClr>
                </a:solidFill>
                <a:latin typeface="Montserrat" pitchFamily="2" charset="0"/>
              </a:rPr>
              <a:t> rose slightly from about 30% in 1990 to a peak near 35% in the early 2000s, but then saw a steady decline until around 2020, before a slight recovery by 2022.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1D796C-CA83-F92A-E7DF-C2A8233E4E4C}"/>
              </a:ext>
            </a:extLst>
          </p:cNvPr>
          <p:cNvSpPr txBox="1"/>
          <p:nvPr/>
        </p:nvSpPr>
        <p:spPr>
          <a:xfrm>
            <a:off x="562485" y="5657222"/>
            <a:ext cx="573308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chemeClr val="accent6">
                    <a:lumMod val="20000"/>
                    <a:lumOff val="80000"/>
                  </a:schemeClr>
                </a:solidFill>
                <a:latin typeface="Montserrat" pitchFamily="2" charset="0"/>
              </a:rPr>
              <a:t>Overall comparison</a:t>
            </a:r>
            <a:r>
              <a:rPr lang="en-US" dirty="0">
                <a:solidFill>
                  <a:schemeClr val="accent6">
                    <a:lumMod val="20000"/>
                    <a:lumOff val="80000"/>
                  </a:schemeClr>
                </a:solidFill>
                <a:latin typeface="Montserrat" pitchFamily="2" charset="0"/>
              </a:rPr>
              <a:t> highlights a widening gap between the two countries, with Germany maintaining significantly higher and improving female labor participation, whereas India's rate remained lower and showed a long-term decline.</a:t>
            </a:r>
          </a:p>
        </p:txBody>
      </p:sp>
    </p:spTree>
    <p:extLst>
      <p:ext uri="{BB962C8B-B14F-4D97-AF65-F5344CB8AC3E}">
        <p14:creationId xmlns:p14="http://schemas.microsoft.com/office/powerpoint/2010/main" val="8508945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DD111878-18AA-8073-40ED-EB7C518FA9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AB558794-7F48-E04D-4E7B-0C6D5E900D04}"/>
              </a:ext>
            </a:extLst>
          </p:cNvPr>
          <p:cNvSpPr/>
          <p:nvPr/>
        </p:nvSpPr>
        <p:spPr>
          <a:xfrm>
            <a:off x="889000" y="694374"/>
            <a:ext cx="11272519" cy="6539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400"/>
              </a:lnSpc>
            </a:pPr>
            <a:r>
              <a:rPr lang="en-US" sz="4000" b="1" dirty="0">
                <a:solidFill>
                  <a:schemeClr val="accent6">
                    <a:lumMod val="20000"/>
                    <a:lumOff val="80000"/>
                  </a:schemeClr>
                </a:solidFill>
                <a:latin typeface="Montserrat" pitchFamily="2" charset="0"/>
                <a:ea typeface="Montserrat" pitchFamily="34" charset="-122"/>
                <a:cs typeface="Montserrat" pitchFamily="34" charset="-120"/>
              </a:rPr>
              <a:t>Histogram Comparison </a:t>
            </a:r>
            <a:endParaRPr lang="en-US" sz="4000" b="1" dirty="0">
              <a:solidFill>
                <a:schemeClr val="accent6">
                  <a:lumMod val="20000"/>
                  <a:lumOff val="80000"/>
                </a:schemeClr>
              </a:solidFill>
              <a:latin typeface="Montserrat" pitchFamily="2" charset="0"/>
            </a:endParaRPr>
          </a:p>
          <a:p>
            <a:pPr marL="0" indent="0" algn="l">
              <a:lnSpc>
                <a:spcPts val="5400"/>
              </a:lnSpc>
              <a:buNone/>
            </a:pPr>
            <a:endParaRPr lang="en-US" sz="3900" b="1" dirty="0">
              <a:solidFill>
                <a:schemeClr val="accent6">
                  <a:lumMod val="20000"/>
                  <a:lumOff val="80000"/>
                </a:schemeClr>
              </a:solidFill>
              <a:latin typeface="Montserrat" pitchFamily="2" charset="0"/>
              <a:cs typeface="Prompt Medium" pitchFamily="34" charset="-120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EA32A1F-924D-9D87-6444-24FE504DDCC8}"/>
              </a:ext>
            </a:extLst>
          </p:cNvPr>
          <p:cNvCxnSpPr>
            <a:cxnSpLocks/>
          </p:cNvCxnSpPr>
          <p:nvPr/>
        </p:nvCxnSpPr>
        <p:spPr>
          <a:xfrm>
            <a:off x="889001" y="1511300"/>
            <a:ext cx="11272518" cy="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0">
            <a:extLst>
              <a:ext uri="{FF2B5EF4-FFF2-40B4-BE49-F238E27FC236}">
                <a16:creationId xmlns:a16="http://schemas.microsoft.com/office/drawing/2014/main" id="{D6C769FD-B93D-BD1C-6459-3E93A1E118C0}"/>
              </a:ext>
            </a:extLst>
          </p:cNvPr>
          <p:cNvSpPr/>
          <p:nvPr/>
        </p:nvSpPr>
        <p:spPr>
          <a:xfrm>
            <a:off x="889001" y="7088662"/>
            <a:ext cx="10706100" cy="5423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b="1" dirty="0">
                <a:solidFill>
                  <a:schemeClr val="accent6">
                    <a:lumMod val="20000"/>
                    <a:lumOff val="80000"/>
                  </a:schemeClr>
                </a:solidFill>
                <a:latin typeface="Montserrat" pitchFamily="2" charset="0"/>
                <a:cs typeface="Mukta Light" panose="020B0604020202020204" charset="0"/>
              </a:rPr>
              <a:t>Fig 4. </a:t>
            </a:r>
          </a:p>
        </p:txBody>
      </p:sp>
      <p:pic>
        <p:nvPicPr>
          <p:cNvPr id="3" name="Picture 2" descr="A graph showing the number of women in labor">
            <a:extLst>
              <a:ext uri="{FF2B5EF4-FFF2-40B4-BE49-F238E27FC236}">
                <a16:creationId xmlns:a16="http://schemas.microsoft.com/office/drawing/2014/main" id="{C1514754-963D-755E-9C7E-CC4BC8CEF5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8780" y="1962269"/>
            <a:ext cx="12265334" cy="4974108"/>
          </a:xfrm>
          <a:prstGeom prst="rect">
            <a:avLst/>
          </a:prstGeom>
        </p:spPr>
      </p:pic>
      <p:pic>
        <p:nvPicPr>
          <p:cNvPr id="6" name="Picture 5" descr="A comparison of graphs with different colored bars">
            <a:extLst>
              <a:ext uri="{FF2B5EF4-FFF2-40B4-BE49-F238E27FC236}">
                <a16:creationId xmlns:a16="http://schemas.microsoft.com/office/drawing/2014/main" id="{E3433A3E-24FE-B649-66AE-12D9CED7D6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8780" y="1955799"/>
            <a:ext cx="12265334" cy="4980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2215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1E8B3B1A-26E7-938B-A2E1-588E37F7FA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4842AD2A-EC69-90AB-000A-054A3615EE14}"/>
              </a:ext>
            </a:extLst>
          </p:cNvPr>
          <p:cNvSpPr/>
          <p:nvPr/>
        </p:nvSpPr>
        <p:spPr>
          <a:xfrm>
            <a:off x="889001" y="694374"/>
            <a:ext cx="11128828" cy="6539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400"/>
              </a:lnSpc>
            </a:pPr>
            <a:r>
              <a:rPr lang="en-US" sz="4000" b="1" dirty="0">
                <a:solidFill>
                  <a:schemeClr val="accent6">
                    <a:lumMod val="20000"/>
                    <a:lumOff val="80000"/>
                  </a:schemeClr>
                </a:solidFill>
                <a:latin typeface="Montserrat" pitchFamily="2" charset="0"/>
                <a:ea typeface="Montserrat" pitchFamily="34" charset="-122"/>
                <a:cs typeface="Montserrat" pitchFamily="34" charset="-120"/>
              </a:rPr>
              <a:t>Q-Q Plot For Normality</a:t>
            </a:r>
            <a:endParaRPr lang="en-US" sz="4000" b="1" dirty="0">
              <a:solidFill>
                <a:schemeClr val="accent6">
                  <a:lumMod val="20000"/>
                  <a:lumOff val="80000"/>
                </a:schemeClr>
              </a:solidFill>
              <a:latin typeface="Montserrat" pitchFamily="2" charset="0"/>
            </a:endParaRPr>
          </a:p>
          <a:p>
            <a:pPr marL="0" indent="0" algn="l">
              <a:lnSpc>
                <a:spcPts val="5400"/>
              </a:lnSpc>
              <a:buNone/>
            </a:pPr>
            <a:endParaRPr lang="en-US" sz="3900" b="1" dirty="0">
              <a:solidFill>
                <a:schemeClr val="accent6">
                  <a:lumMod val="20000"/>
                  <a:lumOff val="80000"/>
                </a:schemeClr>
              </a:solidFill>
              <a:latin typeface="Montserrat" pitchFamily="2" charset="0"/>
              <a:cs typeface="Prompt Medium" pitchFamily="34" charset="-120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D51002E-F51E-FDF1-1689-F547F84486C1}"/>
              </a:ext>
            </a:extLst>
          </p:cNvPr>
          <p:cNvCxnSpPr>
            <a:cxnSpLocks/>
          </p:cNvCxnSpPr>
          <p:nvPr/>
        </p:nvCxnSpPr>
        <p:spPr>
          <a:xfrm>
            <a:off x="889001" y="1511300"/>
            <a:ext cx="11220268" cy="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0">
            <a:extLst>
              <a:ext uri="{FF2B5EF4-FFF2-40B4-BE49-F238E27FC236}">
                <a16:creationId xmlns:a16="http://schemas.microsoft.com/office/drawing/2014/main" id="{21ADFAEB-9FE7-1F2E-99F0-E3616D6E4885}"/>
              </a:ext>
            </a:extLst>
          </p:cNvPr>
          <p:cNvSpPr/>
          <p:nvPr/>
        </p:nvSpPr>
        <p:spPr>
          <a:xfrm>
            <a:off x="889001" y="7088662"/>
            <a:ext cx="10706100" cy="5423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Montserrat" pitchFamily="2" charset="0"/>
                <a:cs typeface="Mukta Light" panose="020B0604020202020204" charset="0"/>
              </a:rPr>
              <a:t>Fig 5. </a:t>
            </a:r>
          </a:p>
        </p:txBody>
      </p:sp>
      <p:pic>
        <p:nvPicPr>
          <p:cNvPr id="3" name="Picture 2" descr="A graph showing the number of women in labor">
            <a:extLst>
              <a:ext uri="{FF2B5EF4-FFF2-40B4-BE49-F238E27FC236}">
                <a16:creationId xmlns:a16="http://schemas.microsoft.com/office/drawing/2014/main" id="{8B0CE43B-CD2C-694D-303C-5BDA918618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8780" y="1962269"/>
            <a:ext cx="12265334" cy="4974108"/>
          </a:xfrm>
          <a:prstGeom prst="rect">
            <a:avLst/>
          </a:prstGeom>
        </p:spPr>
      </p:pic>
      <p:pic>
        <p:nvPicPr>
          <p:cNvPr id="5" name="Picture 4" descr="A graph showing the number of changes">
            <a:extLst>
              <a:ext uri="{FF2B5EF4-FFF2-40B4-BE49-F238E27FC236}">
                <a16:creationId xmlns:a16="http://schemas.microsoft.com/office/drawing/2014/main" id="{23F12321-DBF5-905D-AFDF-7E35C74C54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8780" y="1955799"/>
            <a:ext cx="12265334" cy="4980577"/>
          </a:xfrm>
          <a:prstGeom prst="rect">
            <a:avLst/>
          </a:prstGeom>
        </p:spPr>
      </p:pic>
      <p:pic>
        <p:nvPicPr>
          <p:cNvPr id="9" name="Picture 8" descr="A comparison of a graph">
            <a:extLst>
              <a:ext uri="{FF2B5EF4-FFF2-40B4-BE49-F238E27FC236}">
                <a16:creationId xmlns:a16="http://schemas.microsoft.com/office/drawing/2014/main" id="{8388A273-6D86-0BF3-4DF7-8802D1C14B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9000" y="1962268"/>
            <a:ext cx="12435113" cy="4963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0846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9E7F7687-1D46-9696-D918-23FCB5EEAC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4B4F5DF8-C308-E917-31C5-B4AEB09D1629}"/>
              </a:ext>
            </a:extLst>
          </p:cNvPr>
          <p:cNvSpPr/>
          <p:nvPr/>
        </p:nvSpPr>
        <p:spPr>
          <a:xfrm>
            <a:off x="889000" y="694374"/>
            <a:ext cx="12265333" cy="6539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400"/>
              </a:lnSpc>
            </a:pPr>
            <a:r>
              <a:rPr lang="en-US" sz="4000" b="1" dirty="0">
                <a:solidFill>
                  <a:schemeClr val="accent6">
                    <a:lumMod val="20000"/>
                    <a:lumOff val="80000"/>
                  </a:schemeClr>
                </a:solidFill>
                <a:latin typeface="Montserrat" pitchFamily="2" charset="0"/>
                <a:ea typeface="Montserrat" pitchFamily="34" charset="-122"/>
                <a:cs typeface="Montserrat" pitchFamily="34" charset="-120"/>
              </a:rPr>
              <a:t>CLT (Sample Means) - India</a:t>
            </a:r>
            <a:endParaRPr lang="en-US" sz="4000" b="1" dirty="0">
              <a:solidFill>
                <a:schemeClr val="accent6">
                  <a:lumMod val="20000"/>
                  <a:lumOff val="80000"/>
                </a:schemeClr>
              </a:solidFill>
              <a:latin typeface="Montserrat" pitchFamily="2" charset="0"/>
            </a:endParaRPr>
          </a:p>
          <a:p>
            <a:pPr marL="0" indent="0" algn="l">
              <a:lnSpc>
                <a:spcPts val="5400"/>
              </a:lnSpc>
              <a:buNone/>
            </a:pPr>
            <a:endParaRPr lang="en-US" sz="3900" b="1" dirty="0">
              <a:solidFill>
                <a:schemeClr val="accent6">
                  <a:lumMod val="20000"/>
                  <a:lumOff val="80000"/>
                </a:schemeClr>
              </a:solidFill>
              <a:latin typeface="Montserrat" pitchFamily="2" charset="0"/>
              <a:cs typeface="Prompt Medium" pitchFamily="34" charset="-120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4F96C35-8B5C-2EC7-E6B5-45B4400E6D50}"/>
              </a:ext>
            </a:extLst>
          </p:cNvPr>
          <p:cNvCxnSpPr>
            <a:cxnSpLocks/>
          </p:cNvCxnSpPr>
          <p:nvPr/>
        </p:nvCxnSpPr>
        <p:spPr>
          <a:xfrm>
            <a:off x="889001" y="1511300"/>
            <a:ext cx="12265332" cy="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0">
            <a:extLst>
              <a:ext uri="{FF2B5EF4-FFF2-40B4-BE49-F238E27FC236}">
                <a16:creationId xmlns:a16="http://schemas.microsoft.com/office/drawing/2014/main" id="{F52C3A37-D438-9780-0F1E-3D465AC6FEED}"/>
              </a:ext>
            </a:extLst>
          </p:cNvPr>
          <p:cNvSpPr/>
          <p:nvPr/>
        </p:nvSpPr>
        <p:spPr>
          <a:xfrm>
            <a:off x="889001" y="7088662"/>
            <a:ext cx="10706100" cy="5423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dirty="0">
                <a:solidFill>
                  <a:schemeClr val="accent6">
                    <a:lumMod val="20000"/>
                    <a:lumOff val="80000"/>
                  </a:schemeClr>
                </a:solidFill>
                <a:latin typeface="Montserrat" pitchFamily="2" charset="0"/>
                <a:cs typeface="Mukta Light" panose="020B0604020202020204" charset="0"/>
              </a:rPr>
              <a:t>Fig 6. </a:t>
            </a:r>
          </a:p>
        </p:txBody>
      </p:sp>
      <p:pic>
        <p:nvPicPr>
          <p:cNvPr id="3" name="Picture 2" descr="A graph showing the number of women in labor">
            <a:extLst>
              <a:ext uri="{FF2B5EF4-FFF2-40B4-BE49-F238E27FC236}">
                <a16:creationId xmlns:a16="http://schemas.microsoft.com/office/drawing/2014/main" id="{78D0C3D3-AFCD-A586-0CEC-AE3E0B369A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8780" y="1962269"/>
            <a:ext cx="12265334" cy="4974108"/>
          </a:xfrm>
          <a:prstGeom prst="rect">
            <a:avLst/>
          </a:prstGeom>
        </p:spPr>
      </p:pic>
      <p:pic>
        <p:nvPicPr>
          <p:cNvPr id="5" name="Picture 4" descr="A graph showing the number of changes">
            <a:extLst>
              <a:ext uri="{FF2B5EF4-FFF2-40B4-BE49-F238E27FC236}">
                <a16:creationId xmlns:a16="http://schemas.microsoft.com/office/drawing/2014/main" id="{5D362197-DAEA-65E8-5BB1-248C511785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8780" y="1955799"/>
            <a:ext cx="12265334" cy="4980577"/>
          </a:xfrm>
          <a:prstGeom prst="rect">
            <a:avLst/>
          </a:prstGeom>
        </p:spPr>
      </p:pic>
      <p:pic>
        <p:nvPicPr>
          <p:cNvPr id="7" name="Picture 6" descr="A graph of a tall pyramid with Burj Khalifa in the background&#10;&#10;AI-generated content may be incorrect.">
            <a:extLst>
              <a:ext uri="{FF2B5EF4-FFF2-40B4-BE49-F238E27FC236}">
                <a16:creationId xmlns:a16="http://schemas.microsoft.com/office/drawing/2014/main" id="{10232653-67A6-5E2B-2BDE-A9AA74C22B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8779" y="1945063"/>
            <a:ext cx="12265331" cy="4980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6426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1553</TotalTime>
  <Words>723</Words>
  <Application>Microsoft Office PowerPoint</Application>
  <PresentationFormat>Custom</PresentationFormat>
  <Paragraphs>95</Paragraphs>
  <Slides>16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Heebo</vt:lpstr>
      <vt:lpstr>Courier New</vt:lpstr>
      <vt:lpstr>Wingdings</vt:lpstr>
      <vt:lpstr>Montserrat</vt:lpstr>
      <vt:lpstr>Prompt Medium</vt:lpstr>
      <vt:lpstr>Arial</vt:lpstr>
      <vt:lpstr>Heebo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Aakash Vashisht</cp:lastModifiedBy>
  <cp:revision>1</cp:revision>
  <dcterms:created xsi:type="dcterms:W3CDTF">2025-05-05T10:54:18Z</dcterms:created>
  <dcterms:modified xsi:type="dcterms:W3CDTF">2025-05-07T21:38:01Z</dcterms:modified>
</cp:coreProperties>
</file>